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5"/>
  </p:notesMasterIdLst>
  <p:handoutMasterIdLst>
    <p:handoutMasterId r:id="rId26"/>
  </p:handoutMasterIdLst>
  <p:sldIdLst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CFF00"/>
    <a:srgbClr val="0068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15" autoAdjust="0"/>
    <p:restoredTop sz="93979" autoAdjust="0"/>
  </p:normalViewPr>
  <p:slideViewPr>
    <p:cSldViewPr>
      <p:cViewPr varScale="1">
        <p:scale>
          <a:sx n="140" d="100"/>
          <a:sy n="140" d="100"/>
        </p:scale>
        <p:origin x="-95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ónica Jiménez Arias" userId="116a41d0-89a9-4ce7-9876-40d7aaad2415" providerId="ADAL" clId="{B17CF86D-CD6D-4345-9FA5-2F6CB9618687}"/>
    <pc:docChg chg="undo custSel modSld">
      <pc:chgData name="Mónica Jiménez Arias" userId="116a41d0-89a9-4ce7-9876-40d7aaad2415" providerId="ADAL" clId="{B17CF86D-CD6D-4345-9FA5-2F6CB9618687}" dt="2024-02-06T10:28:58.657" v="158" actId="20577"/>
      <pc:docMkLst>
        <pc:docMk/>
      </pc:docMkLst>
      <pc:sldChg chg="modSp mod">
        <pc:chgData name="Mónica Jiménez Arias" userId="116a41d0-89a9-4ce7-9876-40d7aaad2415" providerId="ADAL" clId="{B17CF86D-CD6D-4345-9FA5-2F6CB9618687}" dt="2024-02-06T10:24:30.335" v="121" actId="27636"/>
        <pc:sldMkLst>
          <pc:docMk/>
          <pc:sldMk cId="0" sldId="266"/>
        </pc:sldMkLst>
        <pc:spChg chg="mod">
          <ac:chgData name="Mónica Jiménez Arias" userId="116a41d0-89a9-4ce7-9876-40d7aaad2415" providerId="ADAL" clId="{B17CF86D-CD6D-4345-9FA5-2F6CB9618687}" dt="2024-02-06T10:24:30.325" v="120" actId="27636"/>
          <ac:spMkLst>
            <pc:docMk/>
            <pc:sldMk cId="0" sldId="266"/>
            <ac:spMk id="3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4:30.335" v="121" actId="27636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367" v="122" actId="27636"/>
        <pc:sldMkLst>
          <pc:docMk/>
          <pc:sldMk cId="211666258" sldId="268"/>
        </pc:sldMkLst>
        <pc:spChg chg="mod">
          <ac:chgData name="Mónica Jiménez Arias" userId="116a41d0-89a9-4ce7-9876-40d7aaad2415" providerId="ADAL" clId="{B17CF86D-CD6D-4345-9FA5-2F6CB9618687}" dt="2024-02-06T10:24:30.367" v="122" actId="27636"/>
          <ac:spMkLst>
            <pc:docMk/>
            <pc:sldMk cId="211666258" sldId="268"/>
            <ac:spMk id="6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412" v="124" actId="27636"/>
        <pc:sldMkLst>
          <pc:docMk/>
          <pc:sldMk cId="3243312142" sldId="279"/>
        </pc:sldMkLst>
        <pc:spChg chg="mod">
          <ac:chgData name="Mónica Jiménez Arias" userId="116a41d0-89a9-4ce7-9876-40d7aaad2415" providerId="ADAL" clId="{B17CF86D-CD6D-4345-9FA5-2F6CB9618687}" dt="2024-02-06T10:24:30.412" v="124" actId="27636"/>
          <ac:spMkLst>
            <pc:docMk/>
            <pc:sldMk cId="3243312142" sldId="279"/>
            <ac:spMk id="3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4:30.387" v="123" actId="27636"/>
          <ac:spMkLst>
            <pc:docMk/>
            <pc:sldMk cId="3243312142" sldId="279"/>
            <ac:spMk id="5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465" v="125" actId="27636"/>
        <pc:sldMkLst>
          <pc:docMk/>
          <pc:sldMk cId="3780776067" sldId="280"/>
        </pc:sldMkLst>
        <pc:spChg chg="mod">
          <ac:chgData name="Mónica Jiménez Arias" userId="116a41d0-89a9-4ce7-9876-40d7aaad2415" providerId="ADAL" clId="{B17CF86D-CD6D-4345-9FA5-2F6CB9618687}" dt="2024-02-06T10:24:30.465" v="125" actId="27636"/>
          <ac:spMkLst>
            <pc:docMk/>
            <pc:sldMk cId="3780776067" sldId="280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275" v="119" actId="27636"/>
        <pc:sldMkLst>
          <pc:docMk/>
          <pc:sldMk cId="1770219487" sldId="281"/>
        </pc:sldMkLst>
        <pc:spChg chg="mod">
          <ac:chgData name="Mónica Jiménez Arias" userId="116a41d0-89a9-4ce7-9876-40d7aaad2415" providerId="ADAL" clId="{B17CF86D-CD6D-4345-9FA5-2F6CB9618687}" dt="2024-02-06T10:24:30.275" v="119" actId="27636"/>
          <ac:spMkLst>
            <pc:docMk/>
            <pc:sldMk cId="1770219487" sldId="281"/>
            <ac:spMk id="8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644" v="129" actId="27636"/>
        <pc:sldMkLst>
          <pc:docMk/>
          <pc:sldMk cId="211666258" sldId="284"/>
        </pc:sldMkLst>
        <pc:spChg chg="mod">
          <ac:chgData name="Mónica Jiménez Arias" userId="116a41d0-89a9-4ce7-9876-40d7aaad2415" providerId="ADAL" clId="{B17CF86D-CD6D-4345-9FA5-2F6CB9618687}" dt="2024-02-06T10:24:30.644" v="129" actId="27636"/>
          <ac:spMkLst>
            <pc:docMk/>
            <pc:sldMk cId="211666258" sldId="284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521" v="126" actId="27636"/>
        <pc:sldMkLst>
          <pc:docMk/>
          <pc:sldMk cId="211666258" sldId="288"/>
        </pc:sldMkLst>
        <pc:spChg chg="mod">
          <ac:chgData name="Mónica Jiménez Arias" userId="116a41d0-89a9-4ce7-9876-40d7aaad2415" providerId="ADAL" clId="{B17CF86D-CD6D-4345-9FA5-2F6CB9618687}" dt="2024-02-06T10:24:30.521" v="126" actId="27636"/>
          <ac:spMkLst>
            <pc:docMk/>
            <pc:sldMk cId="211666258" sldId="288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563" v="127" actId="27636"/>
        <pc:sldMkLst>
          <pc:docMk/>
          <pc:sldMk cId="211666258" sldId="290"/>
        </pc:sldMkLst>
        <pc:spChg chg="mod">
          <ac:chgData name="Mónica Jiménez Arias" userId="116a41d0-89a9-4ce7-9876-40d7aaad2415" providerId="ADAL" clId="{B17CF86D-CD6D-4345-9FA5-2F6CB9618687}" dt="2024-02-06T10:24:30.563" v="127" actId="27636"/>
          <ac:spMkLst>
            <pc:docMk/>
            <pc:sldMk cId="211666258" sldId="290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626" v="128" actId="27636"/>
        <pc:sldMkLst>
          <pc:docMk/>
          <pc:sldMk cId="211666258" sldId="292"/>
        </pc:sldMkLst>
        <pc:spChg chg="mod">
          <ac:chgData name="Mónica Jiménez Arias" userId="116a41d0-89a9-4ce7-9876-40d7aaad2415" providerId="ADAL" clId="{B17CF86D-CD6D-4345-9FA5-2F6CB9618687}" dt="2024-02-06T10:24:30.626" v="128" actId="27636"/>
          <ac:spMkLst>
            <pc:docMk/>
            <pc:sldMk cId="211666258" sldId="292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09:17:50.384" v="1" actId="20577"/>
        <pc:sldMkLst>
          <pc:docMk/>
          <pc:sldMk cId="2721687104" sldId="294"/>
        </pc:sldMkLst>
        <pc:spChg chg="mod">
          <ac:chgData name="Mónica Jiménez Arias" userId="116a41d0-89a9-4ce7-9876-40d7aaad2415" providerId="ADAL" clId="{B17CF86D-CD6D-4345-9FA5-2F6CB9618687}" dt="2024-02-06T09:17:25.032" v="0" actId="14100"/>
          <ac:spMkLst>
            <pc:docMk/>
            <pc:sldMk cId="2721687104" sldId="294"/>
            <ac:spMk id="6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09:17:50.384" v="1" actId="20577"/>
          <ac:spMkLst>
            <pc:docMk/>
            <pc:sldMk cId="2721687104" sldId="294"/>
            <ac:spMk id="15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09:18:37.971" v="3" actId="27636"/>
        <pc:sldMkLst>
          <pc:docMk/>
          <pc:sldMk cId="524124621" sldId="295"/>
        </pc:sldMkLst>
        <pc:spChg chg="mod">
          <ac:chgData name="Mónica Jiménez Arias" userId="116a41d0-89a9-4ce7-9876-40d7aaad2415" providerId="ADAL" clId="{B17CF86D-CD6D-4345-9FA5-2F6CB9618687}" dt="2024-02-06T09:18:37.971" v="3" actId="27636"/>
          <ac:spMkLst>
            <pc:docMk/>
            <pc:sldMk cId="524124621" sldId="295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09:31:13.318" v="37" actId="14100"/>
        <pc:sldMkLst>
          <pc:docMk/>
          <pc:sldMk cId="3364015536" sldId="296"/>
        </pc:sldMkLst>
        <pc:spChg chg="mod">
          <ac:chgData name="Mónica Jiménez Arias" userId="116a41d0-89a9-4ce7-9876-40d7aaad2415" providerId="ADAL" clId="{B17CF86D-CD6D-4345-9FA5-2F6CB9618687}" dt="2024-02-06T09:31:13.318" v="37" actId="14100"/>
          <ac:spMkLst>
            <pc:docMk/>
            <pc:sldMk cId="3364015536" sldId="296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09:47:21.152" v="38" actId="14100"/>
        <pc:sldMkLst>
          <pc:docMk/>
          <pc:sldMk cId="3621563967" sldId="298"/>
        </pc:sldMkLst>
        <pc:spChg chg="mod">
          <ac:chgData name="Mónica Jiménez Arias" userId="116a41d0-89a9-4ce7-9876-40d7aaad2415" providerId="ADAL" clId="{B17CF86D-CD6D-4345-9FA5-2F6CB9618687}" dt="2024-02-06T09:47:21.152" v="38" actId="14100"/>
          <ac:spMkLst>
            <pc:docMk/>
            <pc:sldMk cId="3621563967" sldId="298"/>
            <ac:spMk id="10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4:30.737" v="130" actId="27636"/>
        <pc:sldMkLst>
          <pc:docMk/>
          <pc:sldMk cId="3942280091" sldId="299"/>
        </pc:sldMkLst>
        <pc:spChg chg="mod">
          <ac:chgData name="Mónica Jiménez Arias" userId="116a41d0-89a9-4ce7-9876-40d7aaad2415" providerId="ADAL" clId="{B17CF86D-CD6D-4345-9FA5-2F6CB9618687}" dt="2024-02-06T09:48:38.059" v="49" actId="27636"/>
          <ac:spMkLst>
            <pc:docMk/>
            <pc:sldMk cId="3942280091" sldId="299"/>
            <ac:spMk id="3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4:30.737" v="130" actId="27636"/>
          <ac:spMkLst>
            <pc:docMk/>
            <pc:sldMk cId="3942280091" sldId="299"/>
            <ac:spMk id="10" creationId="{00000000-0000-0000-0000-000000000000}"/>
          </ac:spMkLst>
        </pc:spChg>
        <pc:picChg chg="mod">
          <ac:chgData name="Mónica Jiménez Arias" userId="116a41d0-89a9-4ce7-9876-40d7aaad2415" providerId="ADAL" clId="{B17CF86D-CD6D-4345-9FA5-2F6CB9618687}" dt="2024-02-06T09:48:35.221" v="47" actId="1076"/>
          <ac:picMkLst>
            <pc:docMk/>
            <pc:sldMk cId="3942280091" sldId="299"/>
            <ac:picMk id="6" creationId="{00000000-0000-0000-0000-000000000000}"/>
          </ac:picMkLst>
        </pc:picChg>
        <pc:picChg chg="mod">
          <ac:chgData name="Mónica Jiménez Arias" userId="116a41d0-89a9-4ce7-9876-40d7aaad2415" providerId="ADAL" clId="{B17CF86D-CD6D-4345-9FA5-2F6CB9618687}" dt="2024-02-06T09:49:18.245" v="52" actId="14100"/>
          <ac:picMkLst>
            <pc:docMk/>
            <pc:sldMk cId="3942280091" sldId="299"/>
            <ac:picMk id="7" creationId="{00000000-0000-0000-0000-000000000000}"/>
          </ac:picMkLst>
        </pc:picChg>
      </pc:sldChg>
      <pc:sldChg chg="modSp mod">
        <pc:chgData name="Mónica Jiménez Arias" userId="116a41d0-89a9-4ce7-9876-40d7aaad2415" providerId="ADAL" clId="{B17CF86D-CD6D-4345-9FA5-2F6CB9618687}" dt="2024-02-06T10:08:12.016" v="54" actId="20577"/>
        <pc:sldMkLst>
          <pc:docMk/>
          <pc:sldMk cId="691929640" sldId="300"/>
        </pc:sldMkLst>
        <pc:spChg chg="mod">
          <ac:chgData name="Mónica Jiménez Arias" userId="116a41d0-89a9-4ce7-9876-40d7aaad2415" providerId="ADAL" clId="{B17CF86D-CD6D-4345-9FA5-2F6CB9618687}" dt="2024-02-06T10:08:12.016" v="54" actId="20577"/>
          <ac:spMkLst>
            <pc:docMk/>
            <pc:sldMk cId="691929640" sldId="300"/>
            <ac:spMk id="3" creationId="{00000000-0000-0000-0000-000000000000}"/>
          </ac:spMkLst>
        </pc:spChg>
        <pc:picChg chg="mod">
          <ac:chgData name="Mónica Jiménez Arias" userId="116a41d0-89a9-4ce7-9876-40d7aaad2415" providerId="ADAL" clId="{B17CF86D-CD6D-4345-9FA5-2F6CB9618687}" dt="2024-02-06T10:05:29.604" v="53" actId="1076"/>
          <ac:picMkLst>
            <pc:docMk/>
            <pc:sldMk cId="691929640" sldId="300"/>
            <ac:picMk id="4" creationId="{00000000-0000-0000-0000-000000000000}"/>
          </ac:picMkLst>
        </pc:picChg>
      </pc:sldChg>
      <pc:sldChg chg="modSp mod">
        <pc:chgData name="Mónica Jiménez Arias" userId="116a41d0-89a9-4ce7-9876-40d7aaad2415" providerId="ADAL" clId="{B17CF86D-CD6D-4345-9FA5-2F6CB9618687}" dt="2024-02-06T10:10:37.989" v="59" actId="1076"/>
        <pc:sldMkLst>
          <pc:docMk/>
          <pc:sldMk cId="2121017601" sldId="301"/>
        </pc:sldMkLst>
        <pc:spChg chg="mod">
          <ac:chgData name="Mónica Jiménez Arias" userId="116a41d0-89a9-4ce7-9876-40d7aaad2415" providerId="ADAL" clId="{B17CF86D-CD6D-4345-9FA5-2F6CB9618687}" dt="2024-02-06T10:10:11.613" v="55" actId="20577"/>
          <ac:spMkLst>
            <pc:docMk/>
            <pc:sldMk cId="2121017601" sldId="301"/>
            <ac:spMk id="3" creationId="{00000000-0000-0000-0000-000000000000}"/>
          </ac:spMkLst>
        </pc:spChg>
        <pc:picChg chg="mod">
          <ac:chgData name="Mónica Jiménez Arias" userId="116a41d0-89a9-4ce7-9876-40d7aaad2415" providerId="ADAL" clId="{B17CF86D-CD6D-4345-9FA5-2F6CB9618687}" dt="2024-02-06T10:10:27.694" v="57" actId="1076"/>
          <ac:picMkLst>
            <pc:docMk/>
            <pc:sldMk cId="2121017601" sldId="301"/>
            <ac:picMk id="5" creationId="{00000000-0000-0000-0000-000000000000}"/>
          </ac:picMkLst>
        </pc:picChg>
        <pc:picChg chg="mod">
          <ac:chgData name="Mónica Jiménez Arias" userId="116a41d0-89a9-4ce7-9876-40d7aaad2415" providerId="ADAL" clId="{B17CF86D-CD6D-4345-9FA5-2F6CB9618687}" dt="2024-02-06T10:10:37.989" v="59" actId="1076"/>
          <ac:picMkLst>
            <pc:docMk/>
            <pc:sldMk cId="2121017601" sldId="301"/>
            <ac:picMk id="6" creationId="{00000000-0000-0000-0000-000000000000}"/>
          </ac:picMkLst>
        </pc:picChg>
      </pc:sldChg>
      <pc:sldChg chg="modSp mod">
        <pc:chgData name="Mónica Jiménez Arias" userId="116a41d0-89a9-4ce7-9876-40d7aaad2415" providerId="ADAL" clId="{B17CF86D-CD6D-4345-9FA5-2F6CB9618687}" dt="2024-02-06T10:24:30.835" v="131" actId="27636"/>
        <pc:sldMkLst>
          <pc:docMk/>
          <pc:sldMk cId="1837497001" sldId="302"/>
        </pc:sldMkLst>
        <pc:spChg chg="mod">
          <ac:chgData name="Mónica Jiménez Arias" userId="116a41d0-89a9-4ce7-9876-40d7aaad2415" providerId="ADAL" clId="{B17CF86D-CD6D-4345-9FA5-2F6CB9618687}" dt="2024-02-06T10:24:30.835" v="131" actId="27636"/>
          <ac:spMkLst>
            <pc:docMk/>
            <pc:sldMk cId="1837497001" sldId="302"/>
            <ac:spMk id="3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12:19.615" v="62" actId="20577"/>
          <ac:spMkLst>
            <pc:docMk/>
            <pc:sldMk cId="1837497001" sldId="302"/>
            <ac:spMk id="10" creationId="{00000000-0000-0000-0000-000000000000}"/>
          </ac:spMkLst>
        </pc:spChg>
        <pc:picChg chg="mod">
          <ac:chgData name="Mónica Jiménez Arias" userId="116a41d0-89a9-4ce7-9876-40d7aaad2415" providerId="ADAL" clId="{B17CF86D-CD6D-4345-9FA5-2F6CB9618687}" dt="2024-02-06T10:11:14.398" v="61" actId="1076"/>
          <ac:picMkLst>
            <pc:docMk/>
            <pc:sldMk cId="1837497001" sldId="302"/>
            <ac:picMk id="7" creationId="{00000000-0000-0000-0000-000000000000}"/>
          </ac:picMkLst>
        </pc:picChg>
      </pc:sldChg>
      <pc:sldChg chg="modSp mod">
        <pc:chgData name="Mónica Jiménez Arias" userId="116a41d0-89a9-4ce7-9876-40d7aaad2415" providerId="ADAL" clId="{B17CF86D-CD6D-4345-9FA5-2F6CB9618687}" dt="2024-02-06T10:12:53.098" v="65" actId="20577"/>
        <pc:sldMkLst>
          <pc:docMk/>
          <pc:sldMk cId="3687100631" sldId="303"/>
        </pc:sldMkLst>
        <pc:spChg chg="mod">
          <ac:chgData name="Mónica Jiménez Arias" userId="116a41d0-89a9-4ce7-9876-40d7aaad2415" providerId="ADAL" clId="{B17CF86D-CD6D-4345-9FA5-2F6CB9618687}" dt="2024-02-06T10:12:53.098" v="65" actId="20577"/>
          <ac:spMkLst>
            <pc:docMk/>
            <pc:sldMk cId="3687100631" sldId="303"/>
            <ac:spMk id="10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13:44.294" v="68" actId="1076"/>
        <pc:sldMkLst>
          <pc:docMk/>
          <pc:sldMk cId="4285980869" sldId="304"/>
        </pc:sldMkLst>
        <pc:picChg chg="mod">
          <ac:chgData name="Mónica Jiménez Arias" userId="116a41d0-89a9-4ce7-9876-40d7aaad2415" providerId="ADAL" clId="{B17CF86D-CD6D-4345-9FA5-2F6CB9618687}" dt="2024-02-06T10:13:44.294" v="68" actId="1076"/>
          <ac:picMkLst>
            <pc:docMk/>
            <pc:sldMk cId="4285980869" sldId="304"/>
            <ac:picMk id="5" creationId="{00000000-0000-0000-0000-000000000000}"/>
          </ac:picMkLst>
        </pc:picChg>
      </pc:sldChg>
      <pc:sldChg chg="modSp mod">
        <pc:chgData name="Mónica Jiménez Arias" userId="116a41d0-89a9-4ce7-9876-40d7aaad2415" providerId="ADAL" clId="{B17CF86D-CD6D-4345-9FA5-2F6CB9618687}" dt="2024-02-06T10:16:11.992" v="73" actId="20577"/>
        <pc:sldMkLst>
          <pc:docMk/>
          <pc:sldMk cId="1432986254" sldId="306"/>
        </pc:sldMkLst>
        <pc:spChg chg="mod">
          <ac:chgData name="Mónica Jiménez Arias" userId="116a41d0-89a9-4ce7-9876-40d7aaad2415" providerId="ADAL" clId="{B17CF86D-CD6D-4345-9FA5-2F6CB9618687}" dt="2024-02-06T10:15:26.411" v="69" actId="20577"/>
          <ac:spMkLst>
            <pc:docMk/>
            <pc:sldMk cId="1432986254" sldId="306"/>
            <ac:spMk id="3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16:11.992" v="73" actId="20577"/>
          <ac:spMkLst>
            <pc:docMk/>
            <pc:sldMk cId="1432986254" sldId="306"/>
            <ac:spMk id="10" creationId="{00000000-0000-0000-0000-000000000000}"/>
          </ac:spMkLst>
        </pc:spChg>
        <pc:picChg chg="mod">
          <ac:chgData name="Mónica Jiménez Arias" userId="116a41d0-89a9-4ce7-9876-40d7aaad2415" providerId="ADAL" clId="{B17CF86D-CD6D-4345-9FA5-2F6CB9618687}" dt="2024-02-06T10:16:06.463" v="72" actId="1076"/>
          <ac:picMkLst>
            <pc:docMk/>
            <pc:sldMk cId="1432986254" sldId="306"/>
            <ac:picMk id="6" creationId="{00000000-0000-0000-0000-000000000000}"/>
          </ac:picMkLst>
        </pc:picChg>
      </pc:sldChg>
      <pc:sldChg chg="modSp mod">
        <pc:chgData name="Mónica Jiménez Arias" userId="116a41d0-89a9-4ce7-9876-40d7aaad2415" providerId="ADAL" clId="{B17CF86D-CD6D-4345-9FA5-2F6CB9618687}" dt="2024-02-06T10:24:30.891" v="132" actId="27636"/>
        <pc:sldMkLst>
          <pc:docMk/>
          <pc:sldMk cId="3617816001" sldId="307"/>
        </pc:sldMkLst>
        <pc:spChg chg="mod">
          <ac:chgData name="Mónica Jiménez Arias" userId="116a41d0-89a9-4ce7-9876-40d7aaad2415" providerId="ADAL" clId="{B17CF86D-CD6D-4345-9FA5-2F6CB9618687}" dt="2024-02-06T10:24:30.891" v="132" actId="27636"/>
          <ac:spMkLst>
            <pc:docMk/>
            <pc:sldMk cId="3617816001" sldId="307"/>
            <ac:spMk id="3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1:48.672" v="99" actId="1076"/>
        <pc:sldMkLst>
          <pc:docMk/>
          <pc:sldMk cId="242466123" sldId="308"/>
        </pc:sldMkLst>
        <pc:spChg chg="mod">
          <ac:chgData name="Mónica Jiménez Arias" userId="116a41d0-89a9-4ce7-9876-40d7aaad2415" providerId="ADAL" clId="{B17CF86D-CD6D-4345-9FA5-2F6CB9618687}" dt="2024-02-06T10:19:24.690" v="74" actId="6549"/>
          <ac:spMkLst>
            <pc:docMk/>
            <pc:sldMk cId="242466123" sldId="308"/>
            <ac:spMk id="3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1:23.549" v="96" actId="20577"/>
          <ac:spMkLst>
            <pc:docMk/>
            <pc:sldMk cId="242466123" sldId="308"/>
            <ac:spMk id="10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0:41.281" v="90" actId="20577"/>
          <ac:spMkLst>
            <pc:docMk/>
            <pc:sldMk cId="242466123" sldId="308"/>
            <ac:spMk id="13" creationId="{00000000-0000-0000-0000-000000000000}"/>
          </ac:spMkLst>
        </pc:spChg>
        <pc:grpChg chg="mod">
          <ac:chgData name="Mónica Jiménez Arias" userId="116a41d0-89a9-4ce7-9876-40d7aaad2415" providerId="ADAL" clId="{B17CF86D-CD6D-4345-9FA5-2F6CB9618687}" dt="2024-02-06T10:21:41.392" v="98" actId="1076"/>
          <ac:grpSpMkLst>
            <pc:docMk/>
            <pc:sldMk cId="242466123" sldId="308"/>
            <ac:grpSpMk id="6" creationId="{00000000-0000-0000-0000-000000000000}"/>
          </ac:grpSpMkLst>
        </pc:grpChg>
        <pc:picChg chg="mod">
          <ac:chgData name="Mónica Jiménez Arias" userId="116a41d0-89a9-4ce7-9876-40d7aaad2415" providerId="ADAL" clId="{B17CF86D-CD6D-4345-9FA5-2F6CB9618687}" dt="2024-02-06T10:21:48.672" v="99" actId="1076"/>
          <ac:picMkLst>
            <pc:docMk/>
            <pc:sldMk cId="242466123" sldId="308"/>
            <ac:picMk id="2" creationId="{00000000-0000-0000-0000-000000000000}"/>
          </ac:picMkLst>
        </pc:picChg>
      </pc:sldChg>
      <pc:sldChg chg="addSp delSp modSp mod">
        <pc:chgData name="Mónica Jiménez Arias" userId="116a41d0-89a9-4ce7-9876-40d7aaad2415" providerId="ADAL" clId="{B17CF86D-CD6D-4345-9FA5-2F6CB9618687}" dt="2024-02-06T10:23:29.497" v="103" actId="478"/>
        <pc:sldMkLst>
          <pc:docMk/>
          <pc:sldMk cId="2177919151" sldId="310"/>
        </pc:sldMkLst>
        <pc:spChg chg="add del mod">
          <ac:chgData name="Mónica Jiménez Arias" userId="116a41d0-89a9-4ce7-9876-40d7aaad2415" providerId="ADAL" clId="{B17CF86D-CD6D-4345-9FA5-2F6CB9618687}" dt="2024-02-06T10:23:29.497" v="103" actId="478"/>
          <ac:spMkLst>
            <pc:docMk/>
            <pc:sldMk cId="2177919151" sldId="310"/>
            <ac:spMk id="6" creationId="{3F49C812-F6AF-0FB1-8D66-E5FDD6170C5E}"/>
          </ac:spMkLst>
        </pc:spChg>
        <pc:spChg chg="del mod">
          <ac:chgData name="Mónica Jiménez Arias" userId="116a41d0-89a9-4ce7-9876-40d7aaad2415" providerId="ADAL" clId="{B17CF86D-CD6D-4345-9FA5-2F6CB9618687}" dt="2024-02-06T10:23:25.430" v="102" actId="478"/>
          <ac:spMkLst>
            <pc:docMk/>
            <pc:sldMk cId="2177919151" sldId="310"/>
            <ac:spMk id="12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3:15.825" v="100" actId="1076"/>
          <ac:spMkLst>
            <pc:docMk/>
            <pc:sldMk cId="2177919151" sldId="310"/>
            <ac:spMk id="15" creationId="{00000000-0000-0000-0000-000000000000}"/>
          </ac:spMkLst>
        </pc:spChg>
      </pc:sldChg>
      <pc:sldChg chg="addSp delSp modSp mod">
        <pc:chgData name="Mónica Jiménez Arias" userId="116a41d0-89a9-4ce7-9876-40d7aaad2415" providerId="ADAL" clId="{B17CF86D-CD6D-4345-9FA5-2F6CB9618687}" dt="2024-02-06T10:25:11.792" v="136" actId="1076"/>
        <pc:sldMkLst>
          <pc:docMk/>
          <pc:sldMk cId="3520591668" sldId="311"/>
        </pc:sldMkLst>
        <pc:spChg chg="add del mod">
          <ac:chgData name="Mónica Jiménez Arias" userId="116a41d0-89a9-4ce7-9876-40d7aaad2415" providerId="ADAL" clId="{B17CF86D-CD6D-4345-9FA5-2F6CB9618687}" dt="2024-02-06T10:24:28.523" v="117" actId="478"/>
          <ac:spMkLst>
            <pc:docMk/>
            <pc:sldMk cId="3520591668" sldId="311"/>
            <ac:spMk id="4" creationId="{3C1BCCCC-2D3C-4F2E-3B9E-C2B1973986E4}"/>
          </ac:spMkLst>
        </pc:spChg>
        <pc:spChg chg="add mod">
          <ac:chgData name="Mónica Jiménez Arias" userId="116a41d0-89a9-4ce7-9876-40d7aaad2415" providerId="ADAL" clId="{B17CF86D-CD6D-4345-9FA5-2F6CB9618687}" dt="2024-02-06T10:24:33.132" v="134" actId="20577"/>
          <ac:spMkLst>
            <pc:docMk/>
            <pc:sldMk cId="3520591668" sldId="311"/>
            <ac:spMk id="5" creationId="{B3C0D63F-0C8A-D3A0-9DCF-1C6F84445741}"/>
          </ac:spMkLst>
        </pc:spChg>
        <pc:spChg chg="del">
          <ac:chgData name="Mónica Jiménez Arias" userId="116a41d0-89a9-4ce7-9876-40d7aaad2415" providerId="ADAL" clId="{B17CF86D-CD6D-4345-9FA5-2F6CB9618687}" dt="2024-02-06T10:23:52.244" v="104" actId="478"/>
          <ac:spMkLst>
            <pc:docMk/>
            <pc:sldMk cId="3520591668" sldId="311"/>
            <ac:spMk id="12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5:11.792" v="136" actId="1076"/>
          <ac:spMkLst>
            <pc:docMk/>
            <pc:sldMk cId="3520591668" sldId="311"/>
            <ac:spMk id="14" creationId="{00000000-0000-0000-0000-000000000000}"/>
          </ac:spMkLst>
        </pc:spChg>
        <pc:spChg chg="mod">
          <ac:chgData name="Mónica Jiménez Arias" userId="116a41d0-89a9-4ce7-9876-40d7aaad2415" providerId="ADAL" clId="{B17CF86D-CD6D-4345-9FA5-2F6CB9618687}" dt="2024-02-06T10:25:03.127" v="135" actId="1076"/>
          <ac:spMkLst>
            <pc:docMk/>
            <pc:sldMk cId="3520591668" sldId="311"/>
            <ac:spMk id="16" creationId="{00000000-0000-0000-0000-000000000000}"/>
          </ac:spMkLst>
        </pc:spChg>
      </pc:sldChg>
      <pc:sldChg chg="addSp delSp modSp mod">
        <pc:chgData name="Mónica Jiménez Arias" userId="116a41d0-89a9-4ce7-9876-40d7aaad2415" providerId="ADAL" clId="{B17CF86D-CD6D-4345-9FA5-2F6CB9618687}" dt="2024-02-06T10:26:44.679" v="148" actId="123"/>
        <pc:sldMkLst>
          <pc:docMk/>
          <pc:sldMk cId="4241833503" sldId="312"/>
        </pc:sldMkLst>
        <pc:spChg chg="add del mod">
          <ac:chgData name="Mónica Jiménez Arias" userId="116a41d0-89a9-4ce7-9876-40d7aaad2415" providerId="ADAL" clId="{B17CF86D-CD6D-4345-9FA5-2F6CB9618687}" dt="2024-02-06T10:25:39.476" v="138" actId="478"/>
          <ac:spMkLst>
            <pc:docMk/>
            <pc:sldMk cId="4241833503" sldId="312"/>
            <ac:spMk id="5" creationId="{6A795398-950A-E52A-73C0-53E543338715}"/>
          </ac:spMkLst>
        </pc:spChg>
        <pc:spChg chg="mod">
          <ac:chgData name="Mónica Jiménez Arias" userId="116a41d0-89a9-4ce7-9876-40d7aaad2415" providerId="ADAL" clId="{B17CF86D-CD6D-4345-9FA5-2F6CB9618687}" dt="2024-02-06T10:26:44.679" v="148" actId="123"/>
          <ac:spMkLst>
            <pc:docMk/>
            <pc:sldMk cId="4241833503" sldId="312"/>
            <ac:spMk id="7" creationId="{00000000-0000-0000-0000-000000000000}"/>
          </ac:spMkLst>
        </pc:spChg>
        <pc:spChg chg="del">
          <ac:chgData name="Mónica Jiménez Arias" userId="116a41d0-89a9-4ce7-9876-40d7aaad2415" providerId="ADAL" clId="{B17CF86D-CD6D-4345-9FA5-2F6CB9618687}" dt="2024-02-06T10:25:53.088" v="142" actId="478"/>
          <ac:spMkLst>
            <pc:docMk/>
            <pc:sldMk cId="4241833503" sldId="312"/>
            <ac:spMk id="11" creationId="{00000000-0000-0000-0000-000000000000}"/>
          </ac:spMkLst>
        </pc:spChg>
        <pc:spChg chg="del">
          <ac:chgData name="Mónica Jiménez Arias" userId="116a41d0-89a9-4ce7-9876-40d7aaad2415" providerId="ADAL" clId="{B17CF86D-CD6D-4345-9FA5-2F6CB9618687}" dt="2024-02-06T10:25:37.479" v="137" actId="478"/>
          <ac:spMkLst>
            <pc:docMk/>
            <pc:sldMk cId="4241833503" sldId="312"/>
            <ac:spMk id="12" creationId="{00000000-0000-0000-0000-000000000000}"/>
          </ac:spMkLst>
        </pc:spChg>
        <pc:spChg chg="add mod">
          <ac:chgData name="Mónica Jiménez Arias" userId="116a41d0-89a9-4ce7-9876-40d7aaad2415" providerId="ADAL" clId="{B17CF86D-CD6D-4345-9FA5-2F6CB9618687}" dt="2024-02-06T10:25:50.414" v="141" actId="20577"/>
          <ac:spMkLst>
            <pc:docMk/>
            <pc:sldMk cId="4241833503" sldId="312"/>
            <ac:spMk id="16" creationId="{F48604F7-21E8-9F94-A785-E292EDFA8624}"/>
          </ac:spMkLst>
        </pc:spChg>
        <pc:spChg chg="add del mod">
          <ac:chgData name="Mónica Jiménez Arias" userId="116a41d0-89a9-4ce7-9876-40d7aaad2415" providerId="ADAL" clId="{B17CF86D-CD6D-4345-9FA5-2F6CB9618687}" dt="2024-02-06T10:25:56.584" v="143" actId="478"/>
          <ac:spMkLst>
            <pc:docMk/>
            <pc:sldMk cId="4241833503" sldId="312"/>
            <ac:spMk id="18" creationId="{1A5C00B5-D8BF-6F07-8E40-C604EC91ED5A}"/>
          </ac:spMkLst>
        </pc:spChg>
        <pc:spChg chg="add mod">
          <ac:chgData name="Mónica Jiménez Arias" userId="116a41d0-89a9-4ce7-9876-40d7aaad2415" providerId="ADAL" clId="{B17CF86D-CD6D-4345-9FA5-2F6CB9618687}" dt="2024-02-06T10:26:07.648" v="147" actId="20577"/>
          <ac:spMkLst>
            <pc:docMk/>
            <pc:sldMk cId="4241833503" sldId="312"/>
            <ac:spMk id="19" creationId="{8105CEE2-F9EA-89BD-EDD9-82AB92935A17}"/>
          </ac:spMkLst>
        </pc:spChg>
      </pc:sldChg>
      <pc:sldChg chg="addSp delSp modSp mod">
        <pc:chgData name="Mónica Jiménez Arias" userId="116a41d0-89a9-4ce7-9876-40d7aaad2415" providerId="ADAL" clId="{B17CF86D-CD6D-4345-9FA5-2F6CB9618687}" dt="2024-02-06T10:27:47.969" v="157" actId="20577"/>
        <pc:sldMkLst>
          <pc:docMk/>
          <pc:sldMk cId="3268414641" sldId="313"/>
        </pc:sldMkLst>
        <pc:spChg chg="mod">
          <ac:chgData name="Mónica Jiménez Arias" userId="116a41d0-89a9-4ce7-9876-40d7aaad2415" providerId="ADAL" clId="{B17CF86D-CD6D-4345-9FA5-2F6CB9618687}" dt="2024-02-06T10:27:47.969" v="157" actId="20577"/>
          <ac:spMkLst>
            <pc:docMk/>
            <pc:sldMk cId="3268414641" sldId="313"/>
            <ac:spMk id="3" creationId="{00000000-0000-0000-0000-000000000000}"/>
          </ac:spMkLst>
        </pc:spChg>
        <pc:spChg chg="add del mod">
          <ac:chgData name="Mónica Jiménez Arias" userId="116a41d0-89a9-4ce7-9876-40d7aaad2415" providerId="ADAL" clId="{B17CF86D-CD6D-4345-9FA5-2F6CB9618687}" dt="2024-02-06T10:27:05.927" v="150" actId="478"/>
          <ac:spMkLst>
            <pc:docMk/>
            <pc:sldMk cId="3268414641" sldId="313"/>
            <ac:spMk id="5" creationId="{CB34EBCD-1C95-153B-0353-84E2DC56545C}"/>
          </ac:spMkLst>
        </pc:spChg>
        <pc:spChg chg="add mod">
          <ac:chgData name="Mónica Jiménez Arias" userId="116a41d0-89a9-4ce7-9876-40d7aaad2415" providerId="ADAL" clId="{B17CF86D-CD6D-4345-9FA5-2F6CB9618687}" dt="2024-02-06T10:27:15.847" v="156" actId="1076"/>
          <ac:spMkLst>
            <pc:docMk/>
            <pc:sldMk cId="3268414641" sldId="313"/>
            <ac:spMk id="6" creationId="{D51FEA95-A609-6935-2DDB-47156AECB89C}"/>
          </ac:spMkLst>
        </pc:spChg>
        <pc:spChg chg="del">
          <ac:chgData name="Mónica Jiménez Arias" userId="116a41d0-89a9-4ce7-9876-40d7aaad2415" providerId="ADAL" clId="{B17CF86D-CD6D-4345-9FA5-2F6CB9618687}" dt="2024-02-06T10:27:03.970" v="149" actId="478"/>
          <ac:spMkLst>
            <pc:docMk/>
            <pc:sldMk cId="3268414641" sldId="313"/>
            <ac:spMk id="12" creationId="{00000000-0000-0000-0000-000000000000}"/>
          </ac:spMkLst>
        </pc:spChg>
      </pc:sldChg>
      <pc:sldChg chg="modSp mod">
        <pc:chgData name="Mónica Jiménez Arias" userId="116a41d0-89a9-4ce7-9876-40d7aaad2415" providerId="ADAL" clId="{B17CF86D-CD6D-4345-9FA5-2F6CB9618687}" dt="2024-02-06T10:28:58.657" v="158" actId="20577"/>
        <pc:sldMkLst>
          <pc:docMk/>
          <pc:sldMk cId="3243770282" sldId="314"/>
        </pc:sldMkLst>
        <pc:spChg chg="mod">
          <ac:chgData name="Mónica Jiménez Arias" userId="116a41d0-89a9-4ce7-9876-40d7aaad2415" providerId="ADAL" clId="{B17CF86D-CD6D-4345-9FA5-2F6CB9618687}" dt="2024-02-06T10:28:58.657" v="158" actId="20577"/>
          <ac:spMkLst>
            <pc:docMk/>
            <pc:sldMk cId="3243770282" sldId="314"/>
            <ac:spMk id="3" creationId="{00000000-0000-0000-0000-000000000000}"/>
          </ac:spMkLst>
        </pc:spChg>
      </pc:sldChg>
    </pc:docChg>
  </pc:docChgLst>
  <pc:docChgLst>
    <pc:chgData name="Mónica Jiménez Arias" userId="116a41d0-89a9-4ce7-9876-40d7aaad2415" providerId="ADAL" clId="{4DE5A72F-7EC0-4D29-9CDD-71167E7E1978}"/>
    <pc:docChg chg="custSel modSld">
      <pc:chgData name="Mónica Jiménez Arias" userId="116a41d0-89a9-4ce7-9876-40d7aaad2415" providerId="ADAL" clId="{4DE5A72F-7EC0-4D29-9CDD-71167E7E1978}" dt="2024-02-07T08:16:25.078" v="9" actId="1076"/>
      <pc:docMkLst>
        <pc:docMk/>
      </pc:docMkLst>
      <pc:sldChg chg="modSp mod">
        <pc:chgData name="Mónica Jiménez Arias" userId="116a41d0-89a9-4ce7-9876-40d7aaad2415" providerId="ADAL" clId="{4DE5A72F-7EC0-4D29-9CDD-71167E7E1978}" dt="2024-02-07T08:09:46.278" v="0" actId="1076"/>
        <pc:sldMkLst>
          <pc:docMk/>
          <pc:sldMk cId="2121017601" sldId="301"/>
        </pc:sldMkLst>
        <pc:picChg chg="mod">
          <ac:chgData name="Mónica Jiménez Arias" userId="116a41d0-89a9-4ce7-9876-40d7aaad2415" providerId="ADAL" clId="{4DE5A72F-7EC0-4D29-9CDD-71167E7E1978}" dt="2024-02-07T08:09:46.278" v="0" actId="1076"/>
          <ac:picMkLst>
            <pc:docMk/>
            <pc:sldMk cId="2121017601" sldId="301"/>
            <ac:picMk id="2" creationId="{00000000-0000-0000-0000-000000000000}"/>
          </ac:picMkLst>
        </pc:picChg>
      </pc:sldChg>
      <pc:sldChg chg="modSp mod">
        <pc:chgData name="Mónica Jiménez Arias" userId="116a41d0-89a9-4ce7-9876-40d7aaad2415" providerId="ADAL" clId="{4DE5A72F-7EC0-4D29-9CDD-71167E7E1978}" dt="2024-02-07T08:10:58.006" v="1" actId="1076"/>
        <pc:sldMkLst>
          <pc:docMk/>
          <pc:sldMk cId="4285980869" sldId="304"/>
        </pc:sldMkLst>
        <pc:picChg chg="mod">
          <ac:chgData name="Mónica Jiménez Arias" userId="116a41d0-89a9-4ce7-9876-40d7aaad2415" providerId="ADAL" clId="{4DE5A72F-7EC0-4D29-9CDD-71167E7E1978}" dt="2024-02-07T08:10:58.006" v="1" actId="1076"/>
          <ac:picMkLst>
            <pc:docMk/>
            <pc:sldMk cId="4285980869" sldId="304"/>
            <ac:picMk id="7" creationId="{00000000-0000-0000-0000-000000000000}"/>
          </ac:picMkLst>
        </pc:picChg>
      </pc:sldChg>
      <pc:sldChg chg="addSp delSp modSp mod">
        <pc:chgData name="Mónica Jiménez Arias" userId="116a41d0-89a9-4ce7-9876-40d7aaad2415" providerId="ADAL" clId="{4DE5A72F-7EC0-4D29-9CDD-71167E7E1978}" dt="2024-02-07T08:16:25.078" v="9" actId="1076"/>
        <pc:sldMkLst>
          <pc:docMk/>
          <pc:sldMk cId="4241833503" sldId="312"/>
        </pc:sldMkLst>
        <pc:picChg chg="add mod">
          <ac:chgData name="Mónica Jiménez Arias" userId="116a41d0-89a9-4ce7-9876-40d7aaad2415" providerId="ADAL" clId="{4DE5A72F-7EC0-4D29-9CDD-71167E7E1978}" dt="2024-02-07T08:16:25.078" v="9" actId="1076"/>
          <ac:picMkLst>
            <pc:docMk/>
            <pc:sldMk cId="4241833503" sldId="312"/>
            <ac:picMk id="3" creationId="{951447B3-5F26-BEDD-01DE-A8589C9F37F9}"/>
          </ac:picMkLst>
        </pc:picChg>
        <pc:picChg chg="del mod">
          <ac:chgData name="Mónica Jiménez Arias" userId="116a41d0-89a9-4ce7-9876-40d7aaad2415" providerId="ADAL" clId="{4DE5A72F-7EC0-4D29-9CDD-71167E7E1978}" dt="2024-02-07T08:15:56.622" v="3" actId="478"/>
          <ac:picMkLst>
            <pc:docMk/>
            <pc:sldMk cId="4241833503" sldId="312"/>
            <ac:picMk id="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CEB26-4BC2-4BBE-AFE4-EEAF57A2E5ED}" type="datetimeFigureOut">
              <a:rPr lang="es-ES" smtClean="0"/>
              <a:pPr/>
              <a:t>14/05/2024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D76E-9765-4FB7-AA3F-9D0AB52EDFD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FF4A0-0DD3-4418-B015-6C94D564837E}" type="datetimeFigureOut">
              <a:rPr lang="es-ES" smtClean="0"/>
              <a:pPr/>
              <a:t>14/05/2024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C3600-D288-4A8B-91CA-3F0954EA37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845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C3600-D288-4A8B-91CA-3F0954EA375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191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6">
            <a:extLst>
              <a:ext uri="{FF2B5EF4-FFF2-40B4-BE49-F238E27FC236}">
                <a16:creationId xmlns:a16="http://schemas.microsoft.com/office/drawing/2014/main" xmlns="" id="{696C9287-FB6F-7D49-A5B4-71953964B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595755" cy="54292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52 Imagen" descr="FONDO DEGRADADO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643438" cy="5143500"/>
          </a:xfrm>
          <a:prstGeom prst="rect">
            <a:avLst/>
          </a:prstGeom>
        </p:spPr>
      </p:pic>
      <p:sp>
        <p:nvSpPr>
          <p:cNvPr id="54" name="53 CuadroTexto"/>
          <p:cNvSpPr txBox="1"/>
          <p:nvPr userDrawn="1"/>
        </p:nvSpPr>
        <p:spPr>
          <a:xfrm>
            <a:off x="1785918" y="114299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dirty="0">
                <a:solidFill>
                  <a:srgbClr val="8CFF00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Índice</a:t>
            </a:r>
            <a:endParaRPr lang="es-ES" sz="5400" dirty="0">
              <a:solidFill>
                <a:srgbClr val="8CFF00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55" name="Imagen 17">
            <a:extLst>
              <a:ext uri="{FF2B5EF4-FFF2-40B4-BE49-F238E27FC236}">
                <a16:creationId xmlns:a16="http://schemas.microsoft.com/office/drawing/2014/main" xmlns="" id="{A13C9F38-C202-8346-B2D5-DAE96AF35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596" y="1357304"/>
            <a:ext cx="3758622" cy="25737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SEPARADOR - 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9">
            <a:extLst>
              <a:ext uri="{FF2B5EF4-FFF2-40B4-BE49-F238E27FC236}">
                <a16:creationId xmlns:a16="http://schemas.microsoft.com/office/drawing/2014/main" xmlns="" id="{DA10CAED-E537-1143-960A-3EFD0BA6A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18" r="15866"/>
          <a:stretch/>
        </p:blipFill>
        <p:spPr>
          <a:xfrm>
            <a:off x="-142908" y="-142894"/>
            <a:ext cx="9429816" cy="5408287"/>
          </a:xfrm>
          <a:prstGeom prst="rect">
            <a:avLst/>
          </a:prstGeom>
        </p:spPr>
      </p:pic>
      <p:sp>
        <p:nvSpPr>
          <p:cNvPr id="8" name="15 Título"/>
          <p:cNvSpPr txBox="1">
            <a:spLocks/>
          </p:cNvSpPr>
          <p:nvPr userDrawn="1"/>
        </p:nvSpPr>
        <p:spPr>
          <a:xfrm>
            <a:off x="285720" y="428610"/>
            <a:ext cx="1500198" cy="8572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 baseline="0">
                <a:solidFill>
                  <a:srgbClr val="8CFF00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LillyBelle" pitchFamily="2" charset="-128"/>
                <a:cs typeface="LillyBelle" pitchFamily="2" charset="-128"/>
              </a:rPr>
              <a:t>01/</a:t>
            </a:r>
          </a:p>
        </p:txBody>
      </p:sp>
      <p:pic>
        <p:nvPicPr>
          <p:cNvPr id="9" name="Imagen 1">
            <a:extLst>
              <a:ext uri="{FF2B5EF4-FFF2-40B4-BE49-F238E27FC236}">
                <a16:creationId xmlns:a16="http://schemas.microsoft.com/office/drawing/2014/main" xmlns="" id="{CE8B3CF8-954A-0C41-9510-6477FC3B5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2264" y="2917726"/>
            <a:ext cx="2345262" cy="2062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FICHA 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42 Imagen" descr="FONDO DEGRADADO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2100" y="0"/>
            <a:ext cx="3571900" cy="5143500"/>
          </a:xfrm>
          <a:prstGeom prst="rect">
            <a:avLst/>
          </a:prstGeom>
        </p:spPr>
      </p:pic>
      <p:pic>
        <p:nvPicPr>
          <p:cNvPr id="32" name="31 Imagen" descr="AAFF_Ruralvi╠üa 2020_LogotipoRGB_Secundari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5720" y="-18"/>
            <a:ext cx="1428760" cy="556714"/>
          </a:xfrm>
          <a:prstGeom prst="rect">
            <a:avLst/>
          </a:prstGeom>
        </p:spPr>
      </p:pic>
      <p:sp>
        <p:nvSpPr>
          <p:cNvPr id="33" name="32 CuadroTexto"/>
          <p:cNvSpPr txBox="1"/>
          <p:nvPr userDrawn="1"/>
        </p:nvSpPr>
        <p:spPr>
          <a:xfrm>
            <a:off x="8358214" y="71420"/>
            <a:ext cx="571472" cy="307777"/>
          </a:xfrm>
          <a:prstGeom prst="rect">
            <a:avLst/>
          </a:prstGeom>
          <a:solidFill>
            <a:srgbClr val="8C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1400" b="1" baseline="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SSO</a:t>
            </a:r>
            <a:endParaRPr lang="es-ES" sz="1400" b="1" dirty="0">
              <a:solidFill>
                <a:srgbClr val="00685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34" name="33 Rectángulo"/>
          <p:cNvSpPr/>
          <p:nvPr userDrawn="1"/>
        </p:nvSpPr>
        <p:spPr>
          <a:xfrm>
            <a:off x="214282" y="500048"/>
            <a:ext cx="8715436" cy="44291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2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57242" y="2143122"/>
            <a:ext cx="1785932" cy="12668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37" name="24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786068" y="2214560"/>
            <a:ext cx="2500312" cy="928694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38" name="2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57224" y="3519508"/>
            <a:ext cx="1785932" cy="12668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39" name="34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500034" y="2214560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1</a:t>
            </a:r>
            <a:endParaRPr lang="es-ES" dirty="0"/>
          </a:p>
        </p:txBody>
      </p:sp>
      <p:sp>
        <p:nvSpPr>
          <p:cNvPr id="40" name="34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500034" y="3596024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  <p:sp>
        <p:nvSpPr>
          <p:cNvPr id="44" name="15 Título"/>
          <p:cNvSpPr>
            <a:spLocks noGrp="1"/>
          </p:cNvSpPr>
          <p:nvPr>
            <p:ph type="title" hasCustomPrompt="1"/>
          </p:nvPr>
        </p:nvSpPr>
        <p:spPr>
          <a:xfrm>
            <a:off x="428596" y="714362"/>
            <a:ext cx="4143404" cy="8572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dirty="0"/>
              <a:t>¿Cómo se realiza el ENVÍO DE DINERO EN BIZUM? [Título]</a:t>
            </a:r>
          </a:p>
        </p:txBody>
      </p:sp>
      <p:sp>
        <p:nvSpPr>
          <p:cNvPr id="45" name="20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28596" y="1571621"/>
            <a:ext cx="4929222" cy="42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 baseline="0"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Describe el proceso y marca en negritas las palabras más importante</a:t>
            </a:r>
            <a:endParaRPr lang="es-ES" dirty="0"/>
          </a:p>
        </p:txBody>
      </p:sp>
      <p:sp>
        <p:nvSpPr>
          <p:cNvPr id="46" name="24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2786050" y="3596024"/>
            <a:ext cx="2500312" cy="928694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pic>
        <p:nvPicPr>
          <p:cNvPr id="48" name="47 Imagen" descr="Ordenado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43438" y="714362"/>
            <a:ext cx="857256" cy="755905"/>
          </a:xfrm>
          <a:prstGeom prst="rect">
            <a:avLst/>
          </a:prstGeom>
        </p:spPr>
      </p:pic>
      <p:sp>
        <p:nvSpPr>
          <p:cNvPr id="49" name="22 Marcador de posición de imagen"/>
          <p:cNvSpPr>
            <a:spLocks noGrp="1"/>
          </p:cNvSpPr>
          <p:nvPr>
            <p:ph type="pic" sz="quarter" idx="24"/>
          </p:nvPr>
        </p:nvSpPr>
        <p:spPr>
          <a:xfrm>
            <a:off x="6000760" y="1285866"/>
            <a:ext cx="2602115" cy="20062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50" name="24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6000760" y="3500444"/>
            <a:ext cx="2643206" cy="1000132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solidFill>
                  <a:schemeClr val="bg1"/>
                </a:solidFill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51" name="34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5715008" y="1428742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3</a:t>
            </a:r>
            <a:endParaRPr lang="es-ES" dirty="0"/>
          </a:p>
        </p:txBody>
      </p:sp>
      <p:sp>
        <p:nvSpPr>
          <p:cNvPr id="52" name="51 CuadroTexto"/>
          <p:cNvSpPr txBox="1"/>
          <p:nvPr userDrawn="1"/>
        </p:nvSpPr>
        <p:spPr>
          <a:xfrm>
            <a:off x="5643570" y="214296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>
                <a:solidFill>
                  <a:srgbClr val="8CFF00"/>
                </a:solidFill>
                <a:latin typeface="+mj-lt"/>
              </a:rPr>
              <a:t>Ruralvía</a:t>
            </a:r>
            <a:r>
              <a:rPr lang="es-ES_tradnl" sz="1200" baseline="0" dirty="0">
                <a:solidFill>
                  <a:srgbClr val="8CFF00"/>
                </a:solidFill>
                <a:latin typeface="+mj-lt"/>
              </a:rPr>
              <a:t> clásica</a:t>
            </a:r>
            <a:endParaRPr lang="es-ES" sz="1200" dirty="0">
              <a:solidFill>
                <a:srgbClr val="8CFF00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FICHA 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42 Imagen" descr="FONDO DEGRADADO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2100" y="0"/>
            <a:ext cx="3571900" cy="5143500"/>
          </a:xfrm>
          <a:prstGeom prst="rect">
            <a:avLst/>
          </a:prstGeom>
        </p:spPr>
      </p:pic>
      <p:pic>
        <p:nvPicPr>
          <p:cNvPr id="32" name="31 Imagen" descr="AAFF_Ruralvi╠üa 2020_LogotipoRGB_Secundari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5720" y="-18"/>
            <a:ext cx="1428760" cy="556714"/>
          </a:xfrm>
          <a:prstGeom prst="rect">
            <a:avLst/>
          </a:prstGeom>
        </p:spPr>
      </p:pic>
      <p:sp>
        <p:nvSpPr>
          <p:cNvPr id="33" name="32 CuadroTexto"/>
          <p:cNvSpPr txBox="1"/>
          <p:nvPr userDrawn="1"/>
        </p:nvSpPr>
        <p:spPr>
          <a:xfrm>
            <a:off x="8358214" y="71420"/>
            <a:ext cx="571472" cy="307777"/>
          </a:xfrm>
          <a:prstGeom prst="rect">
            <a:avLst/>
          </a:prstGeom>
          <a:solidFill>
            <a:srgbClr val="8C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1400" b="1" baseline="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SSO</a:t>
            </a:r>
            <a:endParaRPr lang="es-ES" sz="1400" b="1" dirty="0">
              <a:solidFill>
                <a:srgbClr val="00685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34" name="33 Rectángulo"/>
          <p:cNvSpPr/>
          <p:nvPr userDrawn="1"/>
        </p:nvSpPr>
        <p:spPr>
          <a:xfrm>
            <a:off x="214282" y="500048"/>
            <a:ext cx="8715436" cy="44291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2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57242" y="2143122"/>
            <a:ext cx="1785932" cy="12668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37" name="24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786068" y="2214560"/>
            <a:ext cx="2500312" cy="928694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38" name="2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57224" y="3519508"/>
            <a:ext cx="1785932" cy="12668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39" name="34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500034" y="2214560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1</a:t>
            </a:r>
            <a:endParaRPr lang="es-ES" dirty="0"/>
          </a:p>
        </p:txBody>
      </p:sp>
      <p:sp>
        <p:nvSpPr>
          <p:cNvPr id="40" name="34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500034" y="3596024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  <p:sp>
        <p:nvSpPr>
          <p:cNvPr id="44" name="15 Título"/>
          <p:cNvSpPr>
            <a:spLocks noGrp="1"/>
          </p:cNvSpPr>
          <p:nvPr>
            <p:ph type="title" hasCustomPrompt="1"/>
          </p:nvPr>
        </p:nvSpPr>
        <p:spPr>
          <a:xfrm>
            <a:off x="428596" y="714362"/>
            <a:ext cx="4143404" cy="8572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dirty="0"/>
              <a:t>¿Cómo se realiza el ENVÍO DE DINERO EN BIZUM? [Título]</a:t>
            </a:r>
          </a:p>
        </p:txBody>
      </p:sp>
      <p:sp>
        <p:nvSpPr>
          <p:cNvPr id="45" name="20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28596" y="1571621"/>
            <a:ext cx="4929222" cy="42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 baseline="0"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Describe el proceso y marca en negritas las palabras más importante</a:t>
            </a:r>
            <a:endParaRPr lang="es-ES" dirty="0"/>
          </a:p>
        </p:txBody>
      </p:sp>
      <p:sp>
        <p:nvSpPr>
          <p:cNvPr id="46" name="24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2786050" y="3596024"/>
            <a:ext cx="2500312" cy="928694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47" name="46 CuadroTexto"/>
          <p:cNvSpPr txBox="1"/>
          <p:nvPr userDrawn="1"/>
        </p:nvSpPr>
        <p:spPr>
          <a:xfrm>
            <a:off x="5643570" y="214296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>
                <a:solidFill>
                  <a:srgbClr val="8CFF00"/>
                </a:solidFill>
                <a:latin typeface="+mj-lt"/>
              </a:rPr>
              <a:t>Ruralvía</a:t>
            </a:r>
            <a:r>
              <a:rPr lang="es-ES_tradnl" sz="1200" baseline="0" dirty="0">
                <a:solidFill>
                  <a:srgbClr val="8CFF00"/>
                </a:solidFill>
                <a:latin typeface="+mj-lt"/>
              </a:rPr>
              <a:t> clásica</a:t>
            </a:r>
            <a:endParaRPr lang="es-ES" sz="1200" dirty="0">
              <a:solidFill>
                <a:srgbClr val="8CFF00"/>
              </a:solidFill>
              <a:latin typeface="+mj-lt"/>
            </a:endParaRPr>
          </a:p>
        </p:txBody>
      </p:sp>
      <p:pic>
        <p:nvPicPr>
          <p:cNvPr id="48" name="47 Imagen" descr="Ordenado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43438" y="714362"/>
            <a:ext cx="857256" cy="755905"/>
          </a:xfrm>
          <a:prstGeom prst="rect">
            <a:avLst/>
          </a:prstGeom>
        </p:spPr>
      </p:pic>
      <p:sp>
        <p:nvSpPr>
          <p:cNvPr id="21" name="22 Marcador de posición de imagen"/>
          <p:cNvSpPr>
            <a:spLocks noGrp="1"/>
          </p:cNvSpPr>
          <p:nvPr>
            <p:ph type="pic" sz="quarter" idx="24"/>
          </p:nvPr>
        </p:nvSpPr>
        <p:spPr>
          <a:xfrm>
            <a:off x="6072216" y="714362"/>
            <a:ext cx="1785932" cy="12668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22" name="22 Marcador de posición de imagen"/>
          <p:cNvSpPr>
            <a:spLocks noGrp="1"/>
          </p:cNvSpPr>
          <p:nvPr>
            <p:ph type="pic" sz="quarter" idx="25"/>
          </p:nvPr>
        </p:nvSpPr>
        <p:spPr>
          <a:xfrm>
            <a:off x="6072216" y="2928940"/>
            <a:ext cx="1785932" cy="12668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23" name="34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5715008" y="785800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3</a:t>
            </a:r>
            <a:endParaRPr lang="es-ES" dirty="0"/>
          </a:p>
        </p:txBody>
      </p:sp>
      <p:sp>
        <p:nvSpPr>
          <p:cNvPr id="24" name="34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5715008" y="3005456"/>
            <a:ext cx="249876" cy="26161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buNone/>
              <a:defRPr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_tradnl" dirty="0"/>
              <a:t>4</a:t>
            </a:r>
            <a:endParaRPr lang="es-ES" dirty="0"/>
          </a:p>
        </p:txBody>
      </p:sp>
      <p:sp>
        <p:nvSpPr>
          <p:cNvPr id="25" name="24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6072198" y="2143122"/>
            <a:ext cx="1785950" cy="571504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solidFill>
                  <a:schemeClr val="bg1"/>
                </a:solidFill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26" name="24 Marcador de texto"/>
          <p:cNvSpPr>
            <a:spLocks noGrp="1"/>
          </p:cNvSpPr>
          <p:nvPr>
            <p:ph type="body" sz="quarter" idx="29" hasCustomPrompt="1"/>
          </p:nvPr>
        </p:nvSpPr>
        <p:spPr>
          <a:xfrm>
            <a:off x="7965305" y="714362"/>
            <a:ext cx="785818" cy="1214446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solidFill>
                  <a:schemeClr val="bg1"/>
                </a:solidFill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27" name="24 Marcador de texto"/>
          <p:cNvSpPr>
            <a:spLocks noGrp="1"/>
          </p:cNvSpPr>
          <p:nvPr>
            <p:ph type="body" sz="quarter" idx="30" hasCustomPrompt="1"/>
          </p:nvPr>
        </p:nvSpPr>
        <p:spPr>
          <a:xfrm>
            <a:off x="7965305" y="2928940"/>
            <a:ext cx="785818" cy="1214446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solidFill>
                  <a:schemeClr val="bg1"/>
                </a:solidFill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  <p:sp>
        <p:nvSpPr>
          <p:cNvPr id="28" name="24 Marcador de texto"/>
          <p:cNvSpPr>
            <a:spLocks noGrp="1"/>
          </p:cNvSpPr>
          <p:nvPr>
            <p:ph type="body" sz="quarter" idx="31" hasCustomPrompt="1"/>
          </p:nvPr>
        </p:nvSpPr>
        <p:spPr>
          <a:xfrm>
            <a:off x="6072198" y="4286262"/>
            <a:ext cx="1785950" cy="571504"/>
          </a:xfrm>
          <a:prstGeom prst="rect">
            <a:avLst/>
          </a:prstGeom>
        </p:spPr>
        <p:txBody>
          <a:bodyPr>
            <a:normAutofit/>
          </a:bodyPr>
          <a:lstStyle>
            <a:lvl1pPr marL="1588" indent="-1588" algn="l">
              <a:buNone/>
              <a:defRPr sz="800" b="0" baseline="0">
                <a:solidFill>
                  <a:schemeClr val="bg1"/>
                </a:solidFill>
                <a:latin typeface="Montserrat Light" pitchFamily="2" charset="0"/>
              </a:defRPr>
            </a:lvl1pPr>
          </a:lstStyle>
          <a:p>
            <a:pPr lvl="0"/>
            <a:r>
              <a:rPr lang="es-ES_tradnl" dirty="0"/>
              <a:t>Descripción (marca con negrita aspectos importantes)</a:t>
            </a:r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SEPARADOR - NUEVA B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9">
            <a:extLst>
              <a:ext uri="{FF2B5EF4-FFF2-40B4-BE49-F238E27FC236}">
                <a16:creationId xmlns:a16="http://schemas.microsoft.com/office/drawing/2014/main" xmlns="" id="{DA10CAED-E537-1143-960A-3EFD0BA6A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18" r="15866"/>
          <a:stretch/>
        </p:blipFill>
        <p:spPr>
          <a:xfrm>
            <a:off x="-142908" y="-142894"/>
            <a:ext cx="9429816" cy="5408287"/>
          </a:xfrm>
          <a:prstGeom prst="rect">
            <a:avLst/>
          </a:prstGeom>
        </p:spPr>
      </p:pic>
      <p:sp>
        <p:nvSpPr>
          <p:cNvPr id="8" name="15 Título"/>
          <p:cNvSpPr txBox="1">
            <a:spLocks/>
          </p:cNvSpPr>
          <p:nvPr userDrawn="1"/>
        </p:nvSpPr>
        <p:spPr>
          <a:xfrm>
            <a:off x="285720" y="428610"/>
            <a:ext cx="1714512" cy="8572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 baseline="0">
                <a:solidFill>
                  <a:srgbClr val="8CFF00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LillyBelle" pitchFamily="2" charset="-128"/>
                <a:cs typeface="LillyBelle" pitchFamily="2" charset="-128"/>
              </a:rPr>
              <a:t>02/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xmlns="" id="{294F46F1-F3D2-4071-B87A-C30318FB9A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7950" y="2046050"/>
            <a:ext cx="2405068" cy="2702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GUÍA RÁPIDA PA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34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709472" y="1946631"/>
            <a:ext cx="249876" cy="261610"/>
          </a:xfrm>
          <a:prstGeom prst="rect">
            <a:avLst/>
          </a:prstGeom>
          <a:solidFill>
            <a:srgbClr val="8CFF00"/>
          </a:solidFill>
        </p:spPr>
        <p:txBody>
          <a:bodyPr anchor="ctr"/>
          <a:lstStyle>
            <a:lvl1pPr algn="ctr">
              <a:buNone/>
              <a:defRPr sz="1100" b="1">
                <a:solidFill>
                  <a:srgbClr val="00685D"/>
                </a:solidFill>
              </a:defRPr>
            </a:lvl1pPr>
          </a:lstStyle>
          <a:p>
            <a:pPr lvl="0"/>
            <a:r>
              <a:rPr lang="es-ES" dirty="0"/>
              <a:t>1</a:t>
            </a:r>
          </a:p>
        </p:txBody>
      </p:sp>
      <p:sp>
        <p:nvSpPr>
          <p:cNvPr id="51" name="24 Marcador de texto"/>
          <p:cNvSpPr>
            <a:spLocks noGrp="1"/>
          </p:cNvSpPr>
          <p:nvPr>
            <p:ph type="body" sz="quarter" idx="12"/>
          </p:nvPr>
        </p:nvSpPr>
        <p:spPr>
          <a:xfrm>
            <a:off x="357158" y="3929072"/>
            <a:ext cx="4071966" cy="714380"/>
          </a:xfrm>
          <a:prstGeom prst="rect">
            <a:avLst/>
          </a:prstGeom>
          <a:ln w="12700">
            <a:solidFill>
              <a:srgbClr val="8CFF00"/>
            </a:solidFill>
          </a:ln>
        </p:spPr>
        <p:txBody>
          <a:bodyPr>
            <a:normAutofit/>
          </a:bodyPr>
          <a:lstStyle>
            <a:lvl1pPr marL="1588" indent="-1588" algn="l">
              <a:buNone/>
              <a:defRPr sz="1100" b="1" baseline="0">
                <a:latin typeface="Montserrat Light" pitchFamily="2" charset="0"/>
              </a:defRPr>
            </a:lvl1pPr>
          </a:lstStyle>
          <a:p>
            <a:pPr lvl="0"/>
            <a:endParaRPr lang="es-ES_tradnl" dirty="0"/>
          </a:p>
          <a:p>
            <a:pPr lvl="0"/>
            <a:r>
              <a:rPr lang="es-ES_tradnl" dirty="0"/>
              <a:t>Ejemplo: Posición Global &gt;&gt; Envío de dinero &gt;&gt; Bizum </a:t>
            </a:r>
            <a:endParaRPr lang="es-ES" dirty="0"/>
          </a:p>
        </p:txBody>
      </p:sp>
      <p:sp>
        <p:nvSpPr>
          <p:cNvPr id="52" name="24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28" y="1928808"/>
            <a:ext cx="3786214" cy="857256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sp>
        <p:nvSpPr>
          <p:cNvPr id="58" name="Rectángulo 8"/>
          <p:cNvSpPr/>
          <p:nvPr userDrawn="1"/>
        </p:nvSpPr>
        <p:spPr>
          <a:xfrm>
            <a:off x="4714876" y="1500180"/>
            <a:ext cx="4092084" cy="261610"/>
          </a:xfrm>
          <a:prstGeom prst="rect">
            <a:avLst/>
          </a:prstGeom>
          <a:solidFill>
            <a:srgbClr val="00685D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sz="1100" dirty="0">
                <a:solidFill>
                  <a:srgbClr val="8CFF00"/>
                </a:solidFill>
                <a:latin typeface="+mj-lt"/>
                <a:ea typeface="LillyBelle" pitchFamily="2" charset="-128"/>
                <a:cs typeface="LillyBelle" pitchFamily="2" charset="-128"/>
              </a:rPr>
              <a:t>Proceso// </a:t>
            </a:r>
          </a:p>
        </p:txBody>
      </p:sp>
      <p:sp>
        <p:nvSpPr>
          <p:cNvPr id="60" name="Rectángulo 8"/>
          <p:cNvSpPr/>
          <p:nvPr userDrawn="1"/>
        </p:nvSpPr>
        <p:spPr>
          <a:xfrm>
            <a:off x="357158" y="3661956"/>
            <a:ext cx="11430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60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Acceso</a:t>
            </a:r>
            <a:r>
              <a:rPr lang="es-ES" sz="1600" dirty="0">
                <a:solidFill>
                  <a:srgbClr val="8CFF00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//</a:t>
            </a:r>
            <a:r>
              <a:rPr lang="es-ES" sz="160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 </a:t>
            </a:r>
          </a:p>
        </p:txBody>
      </p:sp>
      <p:pic>
        <p:nvPicPr>
          <p:cNvPr id="68" name="67 Imagen" descr="Ordenad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596" y="642924"/>
            <a:ext cx="1143008" cy="1007874"/>
          </a:xfrm>
          <a:prstGeom prst="rect">
            <a:avLst/>
          </a:prstGeom>
        </p:spPr>
      </p:pic>
      <p:sp>
        <p:nvSpPr>
          <p:cNvPr id="69" name="15 Título"/>
          <p:cNvSpPr>
            <a:spLocks noGrp="1"/>
          </p:cNvSpPr>
          <p:nvPr userDrawn="1">
            <p:ph type="title" hasCustomPrompt="1"/>
          </p:nvPr>
        </p:nvSpPr>
        <p:spPr>
          <a:xfrm>
            <a:off x="1643042" y="785800"/>
            <a:ext cx="6929486" cy="57150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 b="1">
                <a:latin typeface="+mj-lt"/>
              </a:defRPr>
            </a:lvl1pPr>
          </a:lstStyle>
          <a:p>
            <a:r>
              <a:rPr lang="es-ES" dirty="0"/>
              <a:t>¿Qué título tiene la operativa?  </a:t>
            </a:r>
          </a:p>
        </p:txBody>
      </p:sp>
      <p:sp>
        <p:nvSpPr>
          <p:cNvPr id="79" name="24 Marcador de texto"/>
          <p:cNvSpPr>
            <a:spLocks noGrp="1"/>
          </p:cNvSpPr>
          <p:nvPr>
            <p:ph type="body" sz="quarter" idx="18"/>
          </p:nvPr>
        </p:nvSpPr>
        <p:spPr>
          <a:xfrm>
            <a:off x="357158" y="2143122"/>
            <a:ext cx="4071966" cy="1285884"/>
          </a:xfrm>
          <a:prstGeom prst="rect">
            <a:avLst/>
          </a:prstGeom>
          <a:ln w="12700">
            <a:solidFill>
              <a:srgbClr val="8CFF00"/>
            </a:solidFill>
          </a:ln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lvl="0"/>
            <a:endParaRPr lang="es-ES_tradnl" dirty="0"/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</p:txBody>
      </p:sp>
      <p:sp>
        <p:nvSpPr>
          <p:cNvPr id="80" name="Rectángulo 8"/>
          <p:cNvSpPr/>
          <p:nvPr userDrawn="1"/>
        </p:nvSpPr>
        <p:spPr>
          <a:xfrm>
            <a:off x="357158" y="1804568"/>
            <a:ext cx="128588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sz="160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Objetivo</a:t>
            </a:r>
            <a:r>
              <a:rPr lang="es-ES" sz="1600" dirty="0">
                <a:solidFill>
                  <a:srgbClr val="8CFF00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//</a:t>
            </a:r>
            <a:r>
              <a:rPr lang="es-ES" sz="160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 </a:t>
            </a:r>
          </a:p>
        </p:txBody>
      </p:sp>
      <p:sp>
        <p:nvSpPr>
          <p:cNvPr id="81" name="2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5000628" y="2857502"/>
            <a:ext cx="2071702" cy="17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pic>
        <p:nvPicPr>
          <p:cNvPr id="85" name="84 Imagen" descr="AAFF_Ruralvi╠üa 2020_LogotipoRGB_Secundari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5720" y="-18"/>
            <a:ext cx="1428760" cy="556714"/>
          </a:xfrm>
          <a:prstGeom prst="rect">
            <a:avLst/>
          </a:prstGeom>
        </p:spPr>
      </p:pic>
      <p:sp>
        <p:nvSpPr>
          <p:cNvPr id="86" name="85 CuadroTexto"/>
          <p:cNvSpPr txBox="1"/>
          <p:nvPr userDrawn="1"/>
        </p:nvSpPr>
        <p:spPr>
          <a:xfrm>
            <a:off x="7572396" y="71420"/>
            <a:ext cx="1357290" cy="307777"/>
          </a:xfrm>
          <a:prstGeom prst="rect">
            <a:avLst/>
          </a:prstGeom>
          <a:solidFill>
            <a:srgbClr val="8C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1400" b="1" baseline="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Nueva Banca</a:t>
            </a:r>
            <a:endParaRPr lang="es-ES" sz="1400" b="1" dirty="0">
              <a:solidFill>
                <a:srgbClr val="00685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88" name="87 Rectángulo"/>
          <p:cNvSpPr/>
          <p:nvPr userDrawn="1"/>
        </p:nvSpPr>
        <p:spPr>
          <a:xfrm>
            <a:off x="214282" y="500048"/>
            <a:ext cx="8715436" cy="44291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24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7215174" y="2857502"/>
            <a:ext cx="1571668" cy="1781522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GUÍA RÁPIDA P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34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23192" y="1446565"/>
            <a:ext cx="249876" cy="261610"/>
          </a:xfrm>
          <a:prstGeom prst="rect">
            <a:avLst/>
          </a:prstGeom>
          <a:solidFill>
            <a:srgbClr val="8CFF00"/>
          </a:solidFill>
        </p:spPr>
        <p:txBody>
          <a:bodyPr anchor="ctr"/>
          <a:lstStyle>
            <a:lvl1pPr algn="ctr">
              <a:buNone/>
              <a:defRPr sz="1100" b="1">
                <a:solidFill>
                  <a:srgbClr val="00685D"/>
                </a:solidFill>
              </a:defRPr>
            </a:lvl1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  <p:sp>
        <p:nvSpPr>
          <p:cNvPr id="52" name="24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14348" y="1428742"/>
            <a:ext cx="3786214" cy="857256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sp>
        <p:nvSpPr>
          <p:cNvPr id="58" name="Rectángulo 8"/>
          <p:cNvSpPr/>
          <p:nvPr userDrawn="1"/>
        </p:nvSpPr>
        <p:spPr>
          <a:xfrm>
            <a:off x="214282" y="785800"/>
            <a:ext cx="7500990" cy="261610"/>
          </a:xfrm>
          <a:prstGeom prst="rect">
            <a:avLst/>
          </a:prstGeom>
          <a:solidFill>
            <a:srgbClr val="00685D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sz="1100" dirty="0">
                <a:solidFill>
                  <a:srgbClr val="8CFF00"/>
                </a:solidFill>
                <a:latin typeface="+mj-lt"/>
                <a:ea typeface="LillyBelle" pitchFamily="2" charset="-128"/>
                <a:cs typeface="LillyBelle" pitchFamily="2" charset="-128"/>
              </a:rPr>
              <a:t>Proceso// </a:t>
            </a:r>
          </a:p>
        </p:txBody>
      </p:sp>
      <p:sp>
        <p:nvSpPr>
          <p:cNvPr id="81" name="2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714348" y="2500312"/>
            <a:ext cx="3786214" cy="1933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pic>
        <p:nvPicPr>
          <p:cNvPr id="16" name="15 Imagen" descr="AAFF_Ruralvi╠üa 2020_LogotipoRGB_Secundario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20" y="-18"/>
            <a:ext cx="1428760" cy="556714"/>
          </a:xfrm>
          <a:prstGeom prst="rect">
            <a:avLst/>
          </a:prstGeom>
        </p:spPr>
      </p:pic>
      <p:sp>
        <p:nvSpPr>
          <p:cNvPr id="18" name="17 CuadroTexto"/>
          <p:cNvSpPr txBox="1"/>
          <p:nvPr userDrawn="1"/>
        </p:nvSpPr>
        <p:spPr>
          <a:xfrm>
            <a:off x="7572396" y="71420"/>
            <a:ext cx="1357290" cy="307777"/>
          </a:xfrm>
          <a:prstGeom prst="rect">
            <a:avLst/>
          </a:prstGeom>
          <a:solidFill>
            <a:srgbClr val="8C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1400" b="1" baseline="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Nueva Banca</a:t>
            </a:r>
            <a:endParaRPr lang="es-ES" sz="1400" b="1" dirty="0">
              <a:solidFill>
                <a:srgbClr val="00685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19" name="18 Imagen" descr="Ordenad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9586" y="538406"/>
            <a:ext cx="928694" cy="818898"/>
          </a:xfrm>
          <a:prstGeom prst="rect">
            <a:avLst/>
          </a:prstGeom>
        </p:spPr>
      </p:pic>
      <p:sp>
        <p:nvSpPr>
          <p:cNvPr id="20" name="34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4638034" y="1446565"/>
            <a:ext cx="249876" cy="261610"/>
          </a:xfrm>
          <a:prstGeom prst="rect">
            <a:avLst/>
          </a:prstGeom>
          <a:solidFill>
            <a:srgbClr val="8CFF00"/>
          </a:solidFill>
        </p:spPr>
        <p:txBody>
          <a:bodyPr anchor="ctr"/>
          <a:lstStyle>
            <a:lvl1pPr algn="ctr">
              <a:buNone/>
              <a:defRPr sz="1100" b="1">
                <a:solidFill>
                  <a:srgbClr val="00685D"/>
                </a:solidFill>
              </a:defRPr>
            </a:lvl1pPr>
          </a:lstStyle>
          <a:p>
            <a:pPr lvl="0"/>
            <a:r>
              <a:rPr lang="es-ES_tradnl" dirty="0"/>
              <a:t>3</a:t>
            </a:r>
            <a:endParaRPr lang="es-ES" dirty="0"/>
          </a:p>
        </p:txBody>
      </p:sp>
      <p:sp>
        <p:nvSpPr>
          <p:cNvPr id="21" name="24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4929190" y="1428742"/>
            <a:ext cx="3786214" cy="857256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sp>
        <p:nvSpPr>
          <p:cNvPr id="22" name="2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4929190" y="2500312"/>
            <a:ext cx="3786214" cy="1933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23" name="22 Rectángulo"/>
          <p:cNvSpPr/>
          <p:nvPr userDrawn="1"/>
        </p:nvSpPr>
        <p:spPr>
          <a:xfrm>
            <a:off x="214282" y="500048"/>
            <a:ext cx="8715436" cy="44291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GUÍA RÁPIDA P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34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23192" y="1446565"/>
            <a:ext cx="249876" cy="261610"/>
          </a:xfrm>
          <a:prstGeom prst="rect">
            <a:avLst/>
          </a:prstGeom>
          <a:solidFill>
            <a:srgbClr val="8CFF00"/>
          </a:solidFill>
        </p:spPr>
        <p:txBody>
          <a:bodyPr anchor="ctr"/>
          <a:lstStyle>
            <a:lvl1pPr algn="ctr">
              <a:buNone/>
              <a:defRPr sz="1100" b="1">
                <a:solidFill>
                  <a:srgbClr val="00685D"/>
                </a:solidFill>
              </a:defRPr>
            </a:lvl1pPr>
          </a:lstStyle>
          <a:p>
            <a:pPr lvl="0"/>
            <a:r>
              <a:rPr lang="es-ES_tradnl" dirty="0"/>
              <a:t>4</a:t>
            </a:r>
            <a:endParaRPr lang="es-ES" dirty="0"/>
          </a:p>
        </p:txBody>
      </p:sp>
      <p:sp>
        <p:nvSpPr>
          <p:cNvPr id="52" name="24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714348" y="1428742"/>
            <a:ext cx="3786214" cy="1285884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sp>
        <p:nvSpPr>
          <p:cNvPr id="58" name="Rectángulo 8"/>
          <p:cNvSpPr/>
          <p:nvPr userDrawn="1"/>
        </p:nvSpPr>
        <p:spPr>
          <a:xfrm>
            <a:off x="214282" y="785800"/>
            <a:ext cx="7500990" cy="261610"/>
          </a:xfrm>
          <a:prstGeom prst="rect">
            <a:avLst/>
          </a:prstGeom>
          <a:solidFill>
            <a:srgbClr val="00685D"/>
          </a:solidFill>
        </p:spPr>
        <p:txBody>
          <a:bodyPr wrap="square">
            <a:spAutoFit/>
          </a:bodyPr>
          <a:lstStyle/>
          <a:p>
            <a:pPr lvl="0" algn="just"/>
            <a:r>
              <a:rPr lang="es-ES" sz="1100" dirty="0">
                <a:solidFill>
                  <a:srgbClr val="8CFF00"/>
                </a:solidFill>
                <a:latin typeface="+mj-lt"/>
                <a:ea typeface="LillyBelle" pitchFamily="2" charset="-128"/>
                <a:cs typeface="LillyBelle" pitchFamily="2" charset="-128"/>
              </a:rPr>
              <a:t>Proceso// </a:t>
            </a:r>
          </a:p>
        </p:txBody>
      </p:sp>
      <p:sp>
        <p:nvSpPr>
          <p:cNvPr id="20" name="34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4638034" y="1446565"/>
            <a:ext cx="249876" cy="261610"/>
          </a:xfrm>
          <a:prstGeom prst="rect">
            <a:avLst/>
          </a:prstGeom>
          <a:solidFill>
            <a:srgbClr val="8CFF00"/>
          </a:solidFill>
        </p:spPr>
        <p:txBody>
          <a:bodyPr anchor="ctr"/>
          <a:lstStyle>
            <a:lvl1pPr algn="ctr">
              <a:buNone/>
              <a:defRPr sz="1100" b="1">
                <a:solidFill>
                  <a:srgbClr val="00685D"/>
                </a:solidFill>
              </a:defRPr>
            </a:lvl1pPr>
          </a:lstStyle>
          <a:p>
            <a:pPr lvl="0"/>
            <a:r>
              <a:rPr lang="es-ES_tradnl" dirty="0"/>
              <a:t>5</a:t>
            </a:r>
            <a:endParaRPr lang="es-ES" dirty="0"/>
          </a:p>
        </p:txBody>
      </p:sp>
      <p:sp>
        <p:nvSpPr>
          <p:cNvPr id="21" name="24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4929190" y="1428742"/>
            <a:ext cx="3786214" cy="857256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sp>
        <p:nvSpPr>
          <p:cNvPr id="13" name="24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2714612" y="3000378"/>
            <a:ext cx="1785950" cy="1428760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pic>
        <p:nvPicPr>
          <p:cNvPr id="14" name="13 Imagen" descr="AAFF_Ruralvi╠üa 2020_LogotipoRGB_Secundario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20" y="-18"/>
            <a:ext cx="1428760" cy="556714"/>
          </a:xfrm>
          <a:prstGeom prst="rect">
            <a:avLst/>
          </a:prstGeom>
        </p:spPr>
      </p:pic>
      <p:sp>
        <p:nvSpPr>
          <p:cNvPr id="15" name="14 CuadroTexto"/>
          <p:cNvSpPr txBox="1"/>
          <p:nvPr userDrawn="1"/>
        </p:nvSpPr>
        <p:spPr>
          <a:xfrm>
            <a:off x="7572396" y="71420"/>
            <a:ext cx="1357290" cy="307777"/>
          </a:xfrm>
          <a:prstGeom prst="rect">
            <a:avLst/>
          </a:prstGeom>
          <a:solidFill>
            <a:srgbClr val="8C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1400" b="1" baseline="0" dirty="0">
                <a:solidFill>
                  <a:srgbClr val="00685D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Nueva Banca</a:t>
            </a:r>
            <a:endParaRPr lang="es-ES" sz="1400" b="1" dirty="0">
              <a:solidFill>
                <a:srgbClr val="00685D"/>
              </a:solidFill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pic>
        <p:nvPicPr>
          <p:cNvPr id="23" name="22 Imagen" descr="Ordenad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9586" y="538406"/>
            <a:ext cx="928694" cy="818898"/>
          </a:xfrm>
          <a:prstGeom prst="rect">
            <a:avLst/>
          </a:prstGeom>
        </p:spPr>
      </p:pic>
      <p:sp>
        <p:nvSpPr>
          <p:cNvPr id="24" name="23 Rectángulo"/>
          <p:cNvSpPr/>
          <p:nvPr userDrawn="1"/>
        </p:nvSpPr>
        <p:spPr>
          <a:xfrm>
            <a:off x="214282" y="500048"/>
            <a:ext cx="8715436" cy="44291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714348" y="3000378"/>
            <a:ext cx="1785950" cy="14335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27" name="24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6929454" y="3000378"/>
            <a:ext cx="1785950" cy="1428760"/>
          </a:xfrm>
          <a:prstGeom prst="rect">
            <a:avLst/>
          </a:prstGeom>
        </p:spPr>
        <p:txBody>
          <a:bodyPr>
            <a:normAutofit/>
          </a:bodyPr>
          <a:lstStyle>
            <a:lvl1pPr marL="1588" marR="0" indent="-15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baseline="0">
                <a:latin typeface="Montserrat Light" pitchFamily="2" charset="0"/>
              </a:defRPr>
            </a:lvl1pPr>
          </a:lstStyle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/>
              <a:t>Descripción: (marca con negrita aspectos importantes)</a:t>
            </a:r>
            <a:endParaRPr lang="es-ES" dirty="0"/>
          </a:p>
          <a:p>
            <a:pPr lvl="0"/>
            <a:r>
              <a:rPr lang="es-ES_tradnl" dirty="0"/>
              <a:t> </a:t>
            </a:r>
            <a:endParaRPr lang="es-ES" dirty="0"/>
          </a:p>
        </p:txBody>
      </p:sp>
      <p:sp>
        <p:nvSpPr>
          <p:cNvPr id="28" name="22 Marcador de posición de imagen"/>
          <p:cNvSpPr>
            <a:spLocks noGrp="1"/>
          </p:cNvSpPr>
          <p:nvPr>
            <p:ph type="pic" sz="quarter" idx="23"/>
          </p:nvPr>
        </p:nvSpPr>
        <p:spPr>
          <a:xfrm>
            <a:off x="4929190" y="3000378"/>
            <a:ext cx="1785950" cy="14335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>
                <a:latin typeface="+mj-lt"/>
              </a:defRPr>
            </a:lvl1pPr>
          </a:lstStyle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58" r:id="rId4"/>
    <p:sldLayoutId id="2147483657" r:id="rId5"/>
    <p:sldLayoutId id="2147483661" r:id="rId6"/>
    <p:sldLayoutId id="2147483654" r:id="rId7"/>
    <p:sldLayoutId id="2147483655" r:id="rId8"/>
    <p:sldLayoutId id="214748365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200" b="1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Menú Internacional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˃ </a:t>
            </a:r>
            <a:r>
              <a:rPr lang="es-ES" dirty="0"/>
              <a:t>Remesas importación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Remesas de importación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8"/>
          </p:nvPr>
        </p:nvSpPr>
        <p:spPr>
          <a:xfrm>
            <a:off x="357158" y="2143122"/>
            <a:ext cx="4071966" cy="1004692"/>
          </a:xfrm>
        </p:spPr>
        <p:txBody>
          <a:bodyPr>
            <a:normAutofit/>
          </a:bodyPr>
          <a:lstStyle/>
          <a:p>
            <a:r>
              <a:rPr lang="es-ES" dirty="0"/>
              <a:t>A través de este medio de pago </a:t>
            </a:r>
            <a:r>
              <a:rPr lang="es-ES" dirty="0" smtClean="0"/>
              <a:t>puedes </a:t>
            </a:r>
            <a:r>
              <a:rPr lang="es-ES" dirty="0"/>
              <a:t>realizar una gestión integral de </a:t>
            </a:r>
            <a:r>
              <a:rPr lang="es-ES" dirty="0" smtClean="0"/>
              <a:t>tu </a:t>
            </a:r>
            <a:r>
              <a:rPr lang="es-ES" dirty="0"/>
              <a:t>remesa: consultar información </a:t>
            </a:r>
            <a:r>
              <a:rPr lang="es-ES" dirty="0" smtClean="0"/>
              <a:t>sobre ella, darnos tus instrucciones de aceptación o rechazo, </a:t>
            </a:r>
            <a:r>
              <a:rPr lang="es-ES" dirty="0"/>
              <a:t>solicitar </a:t>
            </a:r>
            <a:r>
              <a:rPr lang="es-ES" dirty="0" smtClean="0"/>
              <a:t>su financiación o, si fuera en divisa, vincularla con una cobertura </a:t>
            </a:r>
            <a:r>
              <a:rPr lang="es-ES" dirty="0"/>
              <a:t>de </a:t>
            </a:r>
            <a:r>
              <a:rPr lang="es-ES" dirty="0" smtClean="0"/>
              <a:t>tipo de cambio.</a:t>
            </a:r>
            <a:endParaRPr lang="es-ES" dirty="0"/>
          </a:p>
        </p:txBody>
      </p:sp>
      <p:sp>
        <p:nvSpPr>
          <p:cNvPr id="15" name="3 Marcador de texto"/>
          <p:cNvSpPr>
            <a:spLocks noGrp="1"/>
          </p:cNvSpPr>
          <p:nvPr>
            <p:ph type="body" sz="quarter" idx="17"/>
          </p:nvPr>
        </p:nvSpPr>
        <p:spPr>
          <a:xfrm>
            <a:off x="4959348" y="1933158"/>
            <a:ext cx="3786214" cy="908080"/>
          </a:xfrm>
        </p:spPr>
        <p:txBody>
          <a:bodyPr>
            <a:normAutofit/>
          </a:bodyPr>
          <a:lstStyle/>
          <a:p>
            <a:r>
              <a:rPr lang="es-ES" sz="1000" dirty="0"/>
              <a:t>Dentro del menú </a:t>
            </a:r>
            <a:r>
              <a:rPr lang="es-ES" sz="1000" b="1" dirty="0"/>
              <a:t>Internacional ˃ Remesas importación </a:t>
            </a:r>
            <a:r>
              <a:rPr lang="es-ES" sz="1000" dirty="0" smtClean="0"/>
              <a:t>podrás </a:t>
            </a:r>
            <a:r>
              <a:rPr lang="es-ES" sz="1000" dirty="0"/>
              <a:t>encontrar todas las operativas: Consulta de todas las remesas, instrucciones pendientes y cursadas y, próximos vencimientos.</a:t>
            </a:r>
            <a:endParaRPr lang="es-ES" sz="1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627931"/>
            <a:ext cx="1512168" cy="226333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228184" y="3821060"/>
            <a:ext cx="792088" cy="262858"/>
          </a:xfrm>
          <a:prstGeom prst="rect">
            <a:avLst/>
          </a:prstGeom>
          <a:noFill/>
          <a:ln>
            <a:solidFill>
              <a:srgbClr val="8C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168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696057" y="1337541"/>
            <a:ext cx="3785644" cy="769277"/>
          </a:xfrm>
        </p:spPr>
        <p:txBody>
          <a:bodyPr>
            <a:normAutofit/>
          </a:bodyPr>
          <a:lstStyle/>
          <a:p>
            <a:r>
              <a:rPr lang="es-ES" sz="1000" dirty="0"/>
              <a:t>En el listado de </a:t>
            </a:r>
            <a:r>
              <a:rPr lang="es-ES" sz="1000" b="1" dirty="0"/>
              <a:t>“Vencimientos”</a:t>
            </a:r>
            <a:r>
              <a:rPr lang="es-ES" sz="1000" dirty="0"/>
              <a:t>, si en la columna </a:t>
            </a:r>
            <a:r>
              <a:rPr lang="es-ES" sz="1000" b="1" dirty="0"/>
              <a:t>“Solicitud de financiación”</a:t>
            </a:r>
            <a:r>
              <a:rPr lang="es-ES" sz="1000" dirty="0"/>
              <a:t>, aparece el valor NO, </a:t>
            </a:r>
            <a:r>
              <a:rPr lang="es-ES" sz="1000" dirty="0" smtClean="0"/>
              <a:t>puedes </a:t>
            </a:r>
            <a:r>
              <a:rPr lang="es-ES" sz="1000" dirty="0"/>
              <a:t>realizar la acción </a:t>
            </a:r>
            <a:r>
              <a:rPr lang="es-ES" sz="1000" b="1" dirty="0"/>
              <a:t>“Solicitar financiación”.</a:t>
            </a:r>
            <a:endParaRPr lang="es-ES" sz="1000" dirty="0"/>
          </a:p>
        </p:txBody>
      </p:sp>
      <p:sp>
        <p:nvSpPr>
          <p:cNvPr id="10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4930716" y="1340306"/>
            <a:ext cx="3785644" cy="854977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A continuación, aparece el detalle del vencimiento (fecha de pago, tipo, importe y moneda). Para solicitar la financiación </a:t>
            </a:r>
            <a:r>
              <a:rPr lang="es-ES" dirty="0" smtClean="0"/>
              <a:t>debes </a:t>
            </a:r>
            <a:r>
              <a:rPr lang="es-ES" dirty="0"/>
              <a:t>seleccionar la cuenta de abono, la cuenta de financiación, el tipo de financiación y el importe </a:t>
            </a:r>
            <a:r>
              <a:rPr lang="es-ES" dirty="0" smtClean="0"/>
              <a:t>que deseas financiar, el cual será en </a:t>
            </a:r>
            <a:r>
              <a:rPr lang="es-ES" dirty="0"/>
              <a:t>la misma moneda </a:t>
            </a:r>
            <a:r>
              <a:rPr lang="es-ES" dirty="0" smtClean="0"/>
              <a:t>que en la que esté denominada la </a:t>
            </a:r>
            <a:r>
              <a:rPr lang="es-ES" dirty="0"/>
              <a:t>cuenta de abono.</a:t>
            </a:r>
          </a:p>
        </p:txBody>
      </p:sp>
      <p:sp>
        <p:nvSpPr>
          <p:cNvPr id="12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295805" y="1368625"/>
            <a:ext cx="349540" cy="281716"/>
          </a:xfrm>
        </p:spPr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3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540584" y="1368625"/>
            <a:ext cx="349540" cy="281716"/>
          </a:xfrm>
        </p:spPr>
        <p:txBody>
          <a:bodyPr/>
          <a:lstStyle/>
          <a:p>
            <a:r>
              <a:rPr lang="es-ES" dirty="0"/>
              <a:t>15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3" y="2198117"/>
            <a:ext cx="4264855" cy="17796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119" y="2164702"/>
            <a:ext cx="3668046" cy="27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10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690566" y="1421920"/>
            <a:ext cx="3785644" cy="1234209"/>
          </a:xfrm>
        </p:spPr>
        <p:txBody>
          <a:bodyPr>
            <a:normAutofit/>
          </a:bodyPr>
          <a:lstStyle/>
          <a:p>
            <a:r>
              <a:rPr lang="es-ES" sz="1000" dirty="0"/>
              <a:t>Para cumplimentar la cuenta de abono en </a:t>
            </a:r>
            <a:r>
              <a:rPr lang="es-ES" sz="1000" dirty="0" smtClean="0"/>
              <a:t>tu </a:t>
            </a:r>
            <a:r>
              <a:rPr lang="es-ES" sz="1000" dirty="0"/>
              <a:t>solicitud de financiación, </a:t>
            </a:r>
            <a:r>
              <a:rPr lang="es-ES" sz="1000" dirty="0" smtClean="0"/>
              <a:t>dispones de </a:t>
            </a:r>
            <a:r>
              <a:rPr lang="es-ES" sz="1000" dirty="0"/>
              <a:t>un </a:t>
            </a:r>
            <a:r>
              <a:rPr lang="es-ES" sz="1000" b="1" dirty="0"/>
              <a:t>buscador de cuentas </a:t>
            </a:r>
            <a:r>
              <a:rPr lang="es-ES" sz="1000" dirty="0" smtClean="0"/>
              <a:t>que te muestra todas las </a:t>
            </a:r>
            <a:r>
              <a:rPr lang="es-ES" sz="1000" dirty="0"/>
              <a:t>cuentas que </a:t>
            </a:r>
            <a:r>
              <a:rPr lang="es-ES" sz="1000" dirty="0" smtClean="0"/>
              <a:t>puedes </a:t>
            </a:r>
            <a:r>
              <a:rPr lang="es-ES" sz="1000" dirty="0"/>
              <a:t>utilizar para </a:t>
            </a:r>
            <a:r>
              <a:rPr lang="es-ES" sz="1000" dirty="0" smtClean="0"/>
              <a:t>la </a:t>
            </a:r>
            <a:r>
              <a:rPr lang="es-ES" sz="1000" dirty="0"/>
              <a:t>financiación. Tras </a:t>
            </a:r>
            <a:r>
              <a:rPr lang="es-ES" sz="1000" dirty="0" smtClean="0"/>
              <a:t>seleccionarla e indicar el </a:t>
            </a:r>
            <a:r>
              <a:rPr lang="es-ES" sz="1000" dirty="0"/>
              <a:t>resto de información, deberás firmar la </a:t>
            </a:r>
            <a:r>
              <a:rPr lang="es-ES" sz="1000" dirty="0" smtClean="0"/>
              <a:t>operación, para </a:t>
            </a:r>
            <a:r>
              <a:rPr lang="es-ES" sz="1000" dirty="0"/>
              <a:t>su gestión por parte de la Entidad.</a:t>
            </a:r>
          </a:p>
        </p:txBody>
      </p:sp>
      <p:sp>
        <p:nvSpPr>
          <p:cNvPr id="10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4979771" y="1410490"/>
            <a:ext cx="3785644" cy="989723"/>
          </a:xfrm>
        </p:spPr>
        <p:txBody>
          <a:bodyPr>
            <a:normAutofit/>
          </a:bodyPr>
          <a:lstStyle/>
          <a:p>
            <a:r>
              <a:rPr lang="es-ES" sz="1000" dirty="0"/>
              <a:t>Al hacer clic sobre la opción “</a:t>
            </a:r>
            <a:r>
              <a:rPr lang="es-ES" sz="1000" b="1" dirty="0"/>
              <a:t>Mensajes SWIFT</a:t>
            </a:r>
            <a:r>
              <a:rPr lang="es-ES" sz="1000" dirty="0"/>
              <a:t>” del listado </a:t>
            </a:r>
            <a:r>
              <a:rPr lang="es-ES" sz="1000" b="1" dirty="0"/>
              <a:t>“Más detalle”, </a:t>
            </a:r>
            <a:r>
              <a:rPr lang="es-ES" sz="1000" dirty="0" smtClean="0"/>
              <a:t>verás un </a:t>
            </a:r>
            <a:r>
              <a:rPr lang="es-ES" sz="1000" dirty="0"/>
              <a:t>listado de los mensajes </a:t>
            </a:r>
            <a:r>
              <a:rPr lang="es-ES" sz="1000" dirty="0" smtClean="0"/>
              <a:t>SWIFT asociados a tu remesa, </a:t>
            </a:r>
            <a:r>
              <a:rPr lang="es-ES" sz="1000" dirty="0"/>
              <a:t>con </a:t>
            </a:r>
            <a:r>
              <a:rPr lang="es-ES" sz="1000" dirty="0" smtClean="0"/>
              <a:t>su </a:t>
            </a:r>
            <a:r>
              <a:rPr lang="es-ES" sz="1000" dirty="0"/>
              <a:t>identificador, fecha </a:t>
            </a:r>
            <a:r>
              <a:rPr lang="es-ES" sz="1000" dirty="0" smtClean="0"/>
              <a:t>y una breve </a:t>
            </a:r>
            <a:r>
              <a:rPr lang="es-ES" sz="1000" dirty="0"/>
              <a:t>descripción </a:t>
            </a:r>
            <a:r>
              <a:rPr lang="es-ES" sz="1000" dirty="0" smtClean="0"/>
              <a:t>de su función. </a:t>
            </a:r>
            <a:r>
              <a:rPr lang="es-ES" sz="1000" dirty="0"/>
              <a:t>Al hacer clic en </a:t>
            </a:r>
            <a:r>
              <a:rPr lang="es-ES" sz="1000" b="1" dirty="0"/>
              <a:t>“Ver mensaje”, </a:t>
            </a:r>
            <a:r>
              <a:rPr lang="es-ES" sz="1000" dirty="0"/>
              <a:t>se </a:t>
            </a:r>
            <a:r>
              <a:rPr lang="es-ES" sz="1000" dirty="0" smtClean="0"/>
              <a:t>te mostrará el detalle del </a:t>
            </a:r>
            <a:r>
              <a:rPr lang="es-ES" sz="1000" dirty="0"/>
              <a:t>mismo.</a:t>
            </a:r>
            <a:endParaRPr lang="es-ES" sz="1000" b="1" dirty="0"/>
          </a:p>
        </p:txBody>
      </p:sp>
      <p:sp>
        <p:nvSpPr>
          <p:cNvPr id="12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295144" y="1368625"/>
            <a:ext cx="349540" cy="281716"/>
          </a:xfrm>
        </p:spPr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13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540584" y="1368625"/>
            <a:ext cx="349540" cy="281716"/>
          </a:xfrm>
        </p:spPr>
        <p:txBody>
          <a:bodyPr/>
          <a:lstStyle/>
          <a:p>
            <a:r>
              <a:rPr lang="es-ES" dirty="0"/>
              <a:t>17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613" y="2382833"/>
            <a:ext cx="2908107" cy="10651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40" y="2112635"/>
            <a:ext cx="1276075" cy="2670671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066849" y="1219992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Mensajes SWIFT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65" y="2471522"/>
            <a:ext cx="4083652" cy="16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98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696057" y="1337541"/>
            <a:ext cx="3785644" cy="946177"/>
          </a:xfrm>
        </p:spPr>
        <p:txBody>
          <a:bodyPr>
            <a:normAutofit/>
          </a:bodyPr>
          <a:lstStyle/>
          <a:p>
            <a:r>
              <a:rPr lang="es-ES" dirty="0"/>
              <a:t>Al hacer clic sobre la opción “</a:t>
            </a:r>
            <a:r>
              <a:rPr lang="es-ES" b="1" dirty="0"/>
              <a:t>Liquidaciones</a:t>
            </a:r>
            <a:r>
              <a:rPr lang="es-ES" dirty="0"/>
              <a:t>” del listado </a:t>
            </a:r>
            <a:r>
              <a:rPr lang="es-ES" b="1" dirty="0"/>
              <a:t>“Más detalle”, </a:t>
            </a:r>
            <a:r>
              <a:rPr lang="es-ES" dirty="0" smtClean="0"/>
              <a:t>verás las </a:t>
            </a:r>
            <a:r>
              <a:rPr lang="es-ES" dirty="0"/>
              <a:t>liquidaciones de la remesa que ha sido </a:t>
            </a:r>
            <a:r>
              <a:rPr lang="es-ES" dirty="0" smtClean="0"/>
              <a:t>pagada, </a:t>
            </a:r>
            <a:r>
              <a:rPr lang="es-ES" dirty="0"/>
              <a:t>con la siguiente información: fecha de liquidación, </a:t>
            </a:r>
            <a:r>
              <a:rPr lang="es-ES" dirty="0" smtClean="0"/>
              <a:t>el importe, la </a:t>
            </a:r>
            <a:r>
              <a:rPr lang="es-ES" dirty="0"/>
              <a:t>moneda </a:t>
            </a:r>
            <a:r>
              <a:rPr lang="es-ES" dirty="0" smtClean="0"/>
              <a:t>y el </a:t>
            </a:r>
            <a:r>
              <a:rPr lang="es-ES" dirty="0"/>
              <a:t>ID de la operación. </a:t>
            </a:r>
            <a:endParaRPr lang="es-ES" b="1" dirty="0"/>
          </a:p>
        </p:txBody>
      </p:sp>
      <p:sp>
        <p:nvSpPr>
          <p:cNvPr id="10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4930716" y="1340307"/>
            <a:ext cx="3785644" cy="511364"/>
          </a:xfrm>
        </p:spPr>
        <p:txBody>
          <a:bodyPr>
            <a:normAutofit/>
          </a:bodyPr>
          <a:lstStyle/>
          <a:p>
            <a:r>
              <a:rPr lang="es-ES" dirty="0"/>
              <a:t>Al hacer clic sobre “</a:t>
            </a:r>
            <a:r>
              <a:rPr lang="es-ES" b="1" dirty="0"/>
              <a:t>Ver liquidación</a:t>
            </a:r>
            <a:r>
              <a:rPr lang="es-ES" dirty="0"/>
              <a:t>” se </a:t>
            </a:r>
            <a:r>
              <a:rPr lang="es-ES" dirty="0" smtClean="0"/>
              <a:t>te muestra </a:t>
            </a:r>
            <a:r>
              <a:rPr lang="es-ES" dirty="0"/>
              <a:t>un resumen de la liquidación del pago </a:t>
            </a:r>
            <a:r>
              <a:rPr lang="es-ES" dirty="0" smtClean="0"/>
              <a:t>que has seleccionado</a:t>
            </a:r>
            <a:r>
              <a:rPr lang="es-ES" dirty="0"/>
              <a:t>.</a:t>
            </a:r>
            <a:endParaRPr lang="es-ES" b="1" dirty="0"/>
          </a:p>
        </p:txBody>
      </p:sp>
      <p:sp>
        <p:nvSpPr>
          <p:cNvPr id="12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317076" y="1334161"/>
            <a:ext cx="349540" cy="281716"/>
          </a:xfrm>
        </p:spPr>
        <p:txBody>
          <a:bodyPr/>
          <a:lstStyle/>
          <a:p>
            <a:r>
              <a:rPr lang="es-ES" dirty="0"/>
              <a:t>18</a:t>
            </a:r>
          </a:p>
        </p:txBody>
      </p:sp>
      <p:sp>
        <p:nvSpPr>
          <p:cNvPr id="13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540584" y="1368625"/>
            <a:ext cx="349540" cy="281716"/>
          </a:xfrm>
        </p:spPr>
        <p:txBody>
          <a:bodyPr/>
          <a:lstStyle/>
          <a:p>
            <a:r>
              <a:rPr lang="es-ES" dirty="0"/>
              <a:t>19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76" y="2271817"/>
            <a:ext cx="4288251" cy="24187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142" y="2271817"/>
            <a:ext cx="4324152" cy="254241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24683" y="115872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Liquidaciones</a:t>
            </a:r>
          </a:p>
        </p:txBody>
      </p:sp>
    </p:spTree>
    <p:extLst>
      <p:ext uri="{BB962C8B-B14F-4D97-AF65-F5344CB8AC3E}">
        <p14:creationId xmlns:p14="http://schemas.microsoft.com/office/powerpoint/2010/main" xmlns="" val="75305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655465" y="1507042"/>
            <a:ext cx="3785644" cy="946177"/>
          </a:xfrm>
        </p:spPr>
        <p:txBody>
          <a:bodyPr>
            <a:normAutofit/>
          </a:bodyPr>
          <a:lstStyle/>
          <a:p>
            <a:r>
              <a:rPr lang="es-ES" sz="1000" dirty="0"/>
              <a:t>Dentro de la opción “</a:t>
            </a:r>
            <a:r>
              <a:rPr lang="es-ES" sz="1000" b="1" dirty="0"/>
              <a:t>Ver detalle</a:t>
            </a:r>
            <a:r>
              <a:rPr lang="es-ES" sz="1000" dirty="0"/>
              <a:t>” del listado de remesas, al final del </a:t>
            </a:r>
            <a:r>
              <a:rPr lang="es-ES" sz="1000" dirty="0" smtClean="0"/>
              <a:t>detalle, </a:t>
            </a:r>
            <a:r>
              <a:rPr lang="es-ES" sz="1000" dirty="0"/>
              <a:t>se encuentra el menú </a:t>
            </a:r>
            <a:r>
              <a:rPr lang="es-ES" sz="1000" b="1" dirty="0" smtClean="0"/>
              <a:t>“</a:t>
            </a:r>
            <a:r>
              <a:rPr lang="es-ES" sz="1000" b="1" dirty="0"/>
              <a:t>Otras acciones”</a:t>
            </a:r>
            <a:r>
              <a:rPr lang="es-ES" sz="1000" dirty="0"/>
              <a:t>. Al hacer clic en el apartado </a:t>
            </a:r>
            <a:r>
              <a:rPr lang="es-ES" sz="1000" b="1" dirty="0"/>
              <a:t>“Comunicación adicional” </a:t>
            </a:r>
            <a:r>
              <a:rPr lang="es-ES" sz="1000" b="1" dirty="0">
                <a:latin typeface="Calibri" panose="020F0502020204030204" pitchFamily="34" charset="0"/>
                <a:cs typeface="Calibri" panose="020F0502020204030204" pitchFamily="34" charset="0"/>
              </a:rPr>
              <a:t>˃ </a:t>
            </a:r>
            <a:r>
              <a:rPr lang="es-ES" sz="1000" b="1" dirty="0"/>
              <a:t>Comunicaciones, </a:t>
            </a:r>
            <a:r>
              <a:rPr lang="es-ES" sz="1000" dirty="0" smtClean="0"/>
              <a:t>podrás ver las comunicaciones que has cursado a la entidad o añadir comunicaciones nuevas.</a:t>
            </a:r>
            <a:endParaRPr lang="es-ES" sz="1000" dirty="0"/>
          </a:p>
        </p:txBody>
      </p:sp>
      <p:sp>
        <p:nvSpPr>
          <p:cNvPr id="10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4890124" y="1509807"/>
            <a:ext cx="3785644" cy="1087428"/>
          </a:xfrm>
        </p:spPr>
        <p:txBody>
          <a:bodyPr>
            <a:normAutofit/>
          </a:bodyPr>
          <a:lstStyle/>
          <a:p>
            <a:r>
              <a:rPr lang="es-ES" sz="1000" dirty="0"/>
              <a:t>Dentro de la opción “</a:t>
            </a:r>
            <a:r>
              <a:rPr lang="es-ES" sz="1000" b="1" dirty="0"/>
              <a:t>Ver detalle</a:t>
            </a:r>
            <a:r>
              <a:rPr lang="es-ES" sz="1000" dirty="0"/>
              <a:t>” del listado de remesas, al final del </a:t>
            </a:r>
            <a:r>
              <a:rPr lang="es-ES" sz="1000" dirty="0" smtClean="0"/>
              <a:t>detalle, </a:t>
            </a:r>
            <a:r>
              <a:rPr lang="es-ES" sz="1000" dirty="0"/>
              <a:t>se encuentra el menú de </a:t>
            </a:r>
            <a:r>
              <a:rPr lang="es-ES" sz="1000" b="1" dirty="0"/>
              <a:t>“Otras acciones”</a:t>
            </a:r>
            <a:r>
              <a:rPr lang="es-ES" sz="1000" dirty="0"/>
              <a:t>. Al hacer clic en el apartado </a:t>
            </a:r>
            <a:r>
              <a:rPr lang="es-ES" sz="1000" b="1" dirty="0"/>
              <a:t>“Comunicación adicional” </a:t>
            </a:r>
            <a:r>
              <a:rPr lang="es-ES" sz="1000" b="1" dirty="0">
                <a:latin typeface="Calibri" panose="020F0502020204030204" pitchFamily="34" charset="0"/>
                <a:cs typeface="Calibri" panose="020F0502020204030204" pitchFamily="34" charset="0"/>
              </a:rPr>
              <a:t>˃ </a:t>
            </a:r>
            <a:r>
              <a:rPr lang="es-ES" sz="1000" b="1" dirty="0"/>
              <a:t>Autorizar a terceros, </a:t>
            </a:r>
            <a:r>
              <a:rPr lang="es-ES" sz="1000" dirty="0" smtClean="0"/>
              <a:t>puedes </a:t>
            </a:r>
            <a:r>
              <a:rPr lang="es-ES" sz="1000" dirty="0"/>
              <a:t>añadir información para autorizar a un tercero a recoger los </a:t>
            </a:r>
            <a:r>
              <a:rPr lang="es-ES" sz="1000" dirty="0" smtClean="0"/>
              <a:t>documentos asociados a tu remesa: </a:t>
            </a:r>
            <a:r>
              <a:rPr lang="es-ES" sz="1000" dirty="0"/>
              <a:t>Nombre y DNI/NIE (opcional).</a:t>
            </a:r>
            <a:endParaRPr lang="es-ES" sz="1000" b="1" dirty="0"/>
          </a:p>
        </p:txBody>
      </p:sp>
      <p:sp>
        <p:nvSpPr>
          <p:cNvPr id="12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317076" y="1495612"/>
            <a:ext cx="349540" cy="281716"/>
          </a:xfrm>
        </p:spPr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13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540584" y="1495612"/>
            <a:ext cx="349540" cy="281716"/>
          </a:xfrm>
        </p:spPr>
        <p:txBody>
          <a:bodyPr/>
          <a:lstStyle/>
          <a:p>
            <a:r>
              <a:rPr lang="es-ES" dirty="0"/>
              <a:t>21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66810"/>
            <a:ext cx="3096344" cy="25380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974" y="2571750"/>
            <a:ext cx="3755128" cy="224731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27584" y="1289095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Comunicación adicional - Comunicaciones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59342" y="1289094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Comunicación adicional – Autorizar a terceros</a:t>
            </a:r>
          </a:p>
        </p:txBody>
      </p:sp>
    </p:spTree>
    <p:extLst>
      <p:ext uri="{BB962C8B-B14F-4D97-AF65-F5344CB8AC3E}">
        <p14:creationId xmlns:p14="http://schemas.microsoft.com/office/powerpoint/2010/main" xmlns="" val="143298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01652" y="1356427"/>
            <a:ext cx="3785644" cy="1522241"/>
          </a:xfrm>
        </p:spPr>
        <p:txBody>
          <a:bodyPr>
            <a:normAutofit/>
          </a:bodyPr>
          <a:lstStyle/>
          <a:p>
            <a:r>
              <a:rPr lang="es-ES" sz="1000" dirty="0"/>
              <a:t>Dentro de la opción “</a:t>
            </a:r>
            <a:r>
              <a:rPr lang="es-ES" sz="1000" b="1" dirty="0"/>
              <a:t>Ver detalle</a:t>
            </a:r>
            <a:r>
              <a:rPr lang="es-ES" sz="1000" dirty="0"/>
              <a:t>” del listado de remesas, al final del </a:t>
            </a:r>
            <a:r>
              <a:rPr lang="es-ES" sz="1000" dirty="0" smtClean="0"/>
              <a:t>detalle, </a:t>
            </a:r>
            <a:r>
              <a:rPr lang="es-ES" sz="1000" dirty="0"/>
              <a:t>se encuentra el menú de </a:t>
            </a:r>
            <a:r>
              <a:rPr lang="es-ES" sz="1000" b="1" dirty="0"/>
              <a:t>“Otras acciones”</a:t>
            </a:r>
            <a:r>
              <a:rPr lang="es-ES" sz="1000" dirty="0"/>
              <a:t>. Al hacer clic en el apartado </a:t>
            </a:r>
            <a:r>
              <a:rPr lang="es-ES" sz="1000" b="1" dirty="0"/>
              <a:t>“Cobertura de tipo de cambio”, </a:t>
            </a:r>
            <a:r>
              <a:rPr lang="es-ES" sz="1000" dirty="0" smtClean="0"/>
              <a:t>podrás, </a:t>
            </a:r>
            <a:r>
              <a:rPr lang="es-ES" sz="1000" dirty="0"/>
              <a:t>por vencimiento, solicitar una cobertura o </a:t>
            </a:r>
            <a:r>
              <a:rPr lang="es-ES" sz="1000" dirty="0" smtClean="0"/>
              <a:t>bien consultar </a:t>
            </a:r>
            <a:r>
              <a:rPr lang="es-ES" sz="1000" dirty="0"/>
              <a:t>una ya solicitada.</a:t>
            </a:r>
          </a:p>
          <a:p>
            <a:endParaRPr lang="es-ES" sz="1000" dirty="0"/>
          </a:p>
          <a:p>
            <a:r>
              <a:rPr lang="es-ES" sz="1000" dirty="0"/>
              <a:t>La mecánica a seguir para esta operativa  es la descrita en los </a:t>
            </a:r>
            <a:r>
              <a:rPr lang="es-ES" sz="1000" dirty="0">
                <a:hlinkClick r:id="rId2" action="ppaction://hlinksldjump"/>
              </a:rPr>
              <a:t>puntos del 6 al 10 </a:t>
            </a:r>
            <a:r>
              <a:rPr lang="es-ES" sz="1000" dirty="0"/>
              <a:t>de remesas de importación de esta guía.</a:t>
            </a:r>
          </a:p>
        </p:txBody>
      </p:sp>
      <p:sp>
        <p:nvSpPr>
          <p:cNvPr id="10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4930716" y="1340306"/>
            <a:ext cx="3785644" cy="1538362"/>
          </a:xfrm>
        </p:spPr>
        <p:txBody>
          <a:bodyPr>
            <a:normAutofit/>
          </a:bodyPr>
          <a:lstStyle/>
          <a:p>
            <a:r>
              <a:rPr lang="es-ES" sz="1000" dirty="0"/>
              <a:t>Dentro de la opción “</a:t>
            </a:r>
            <a:r>
              <a:rPr lang="es-ES" sz="1000" b="1" dirty="0"/>
              <a:t>Ver detalle</a:t>
            </a:r>
            <a:r>
              <a:rPr lang="es-ES" sz="1000" dirty="0"/>
              <a:t>” del listado de remesas, al final del detalle se encuentra el menú de </a:t>
            </a:r>
            <a:r>
              <a:rPr lang="es-ES" sz="1000" b="1" dirty="0"/>
              <a:t>“Otras acciones”</a:t>
            </a:r>
            <a:r>
              <a:rPr lang="es-ES" sz="1000" dirty="0"/>
              <a:t>. Al hacer clic en el apartado </a:t>
            </a:r>
            <a:r>
              <a:rPr lang="es-ES" sz="1000" b="1" dirty="0"/>
              <a:t>“Solicitud de financiación”, </a:t>
            </a:r>
            <a:r>
              <a:rPr lang="es-ES" sz="1000" dirty="0" smtClean="0"/>
              <a:t>podrás, </a:t>
            </a:r>
            <a:r>
              <a:rPr lang="es-ES" sz="1000" dirty="0"/>
              <a:t>por vencimiento, solicitar una </a:t>
            </a:r>
            <a:r>
              <a:rPr lang="es-ES" sz="1000" dirty="0" smtClean="0"/>
              <a:t>financiación o bien consultar una </a:t>
            </a:r>
            <a:r>
              <a:rPr lang="es-ES" sz="1000" dirty="0"/>
              <a:t>ya solicitada.</a:t>
            </a:r>
          </a:p>
          <a:p>
            <a:endParaRPr lang="es-ES" sz="1000" dirty="0"/>
          </a:p>
          <a:p>
            <a:r>
              <a:rPr lang="es-ES" sz="1000" dirty="0"/>
              <a:t>La mecánica a seguir para esta operativa  es la descrita en los </a:t>
            </a:r>
            <a:r>
              <a:rPr lang="es-ES" sz="1000" dirty="0">
                <a:hlinkClick r:id="rId3" action="ppaction://hlinksldjump"/>
              </a:rPr>
              <a:t>puntos del 11 al 16 </a:t>
            </a:r>
            <a:r>
              <a:rPr lang="es-ES" sz="1000" dirty="0"/>
              <a:t>de remesas de importación de esta guía.</a:t>
            </a:r>
          </a:p>
        </p:txBody>
      </p:sp>
      <p:sp>
        <p:nvSpPr>
          <p:cNvPr id="12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326221" y="1337541"/>
            <a:ext cx="349540" cy="281716"/>
          </a:xfrm>
        </p:spPr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13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555633" y="1337541"/>
            <a:ext cx="349540" cy="281716"/>
          </a:xfrm>
        </p:spPr>
        <p:txBody>
          <a:bodyPr/>
          <a:lstStyle/>
          <a:p>
            <a:r>
              <a:rPr lang="es-ES" dirty="0"/>
              <a:t>21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12094"/>
          <a:stretch/>
        </p:blipFill>
        <p:spPr>
          <a:xfrm>
            <a:off x="434041" y="2931790"/>
            <a:ext cx="4456083" cy="19442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3356" r="4345"/>
          <a:stretch/>
        </p:blipFill>
        <p:spPr>
          <a:xfrm>
            <a:off x="4730403" y="2878668"/>
            <a:ext cx="4073355" cy="191638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02734" y="116210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Otras acciones</a:t>
            </a:r>
          </a:p>
        </p:txBody>
      </p:sp>
    </p:spTree>
    <p:extLst>
      <p:ext uri="{BB962C8B-B14F-4D97-AF65-F5344CB8AC3E}">
        <p14:creationId xmlns:p14="http://schemas.microsoft.com/office/powerpoint/2010/main" xmlns="" val="361781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696057" y="1337541"/>
            <a:ext cx="3785644" cy="1522241"/>
          </a:xfrm>
        </p:spPr>
        <p:txBody>
          <a:bodyPr>
            <a:normAutofit/>
          </a:bodyPr>
          <a:lstStyle/>
          <a:p>
            <a:r>
              <a:rPr lang="es-ES" dirty="0"/>
              <a:t>Dentro del listado de remesas, si una remesa se encuentra en </a:t>
            </a:r>
            <a:r>
              <a:rPr lang="es-ES" b="1" dirty="0"/>
              <a:t>estado “en gestión” </a:t>
            </a:r>
            <a:r>
              <a:rPr lang="es-ES" dirty="0"/>
              <a:t>y </a:t>
            </a:r>
            <a:r>
              <a:rPr lang="es-ES" dirty="0" smtClean="0"/>
              <a:t>en el campo </a:t>
            </a:r>
            <a:r>
              <a:rPr lang="es-ES" b="1" dirty="0" smtClean="0"/>
              <a:t>instrucción</a:t>
            </a:r>
            <a:r>
              <a:rPr lang="es-ES" dirty="0" smtClean="0"/>
              <a:t> se indica</a:t>
            </a:r>
            <a:r>
              <a:rPr lang="es-ES" b="1" dirty="0" smtClean="0"/>
              <a:t> </a:t>
            </a:r>
            <a:r>
              <a:rPr lang="es-ES" b="1" dirty="0"/>
              <a:t>“autorizada”, </a:t>
            </a:r>
            <a:r>
              <a:rPr lang="es-ES" dirty="0"/>
              <a:t>entonces </a:t>
            </a:r>
            <a:r>
              <a:rPr lang="es-ES" dirty="0" smtClean="0"/>
              <a:t>podrás seleccionar </a:t>
            </a:r>
            <a:r>
              <a:rPr lang="es-ES" b="1" dirty="0"/>
              <a:t>“Acción”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˃</a:t>
            </a:r>
            <a:r>
              <a:rPr lang="es-ES" b="1" dirty="0"/>
              <a:t> “Modificar cuenta</a:t>
            </a:r>
            <a:r>
              <a:rPr lang="es-ES" b="1" dirty="0" smtClean="0"/>
              <a:t>”</a:t>
            </a:r>
            <a:r>
              <a:rPr lang="es-ES" dirty="0" smtClean="0"/>
              <a:t>,</a:t>
            </a:r>
            <a:r>
              <a:rPr lang="es-ES" b="1" dirty="0" smtClean="0"/>
              <a:t> </a:t>
            </a:r>
            <a:r>
              <a:rPr lang="es-ES" dirty="0"/>
              <a:t>para </a:t>
            </a:r>
            <a:r>
              <a:rPr lang="es-ES" dirty="0" smtClean="0"/>
              <a:t>sustituir </a:t>
            </a:r>
            <a:r>
              <a:rPr lang="es-ES" dirty="0"/>
              <a:t>la actual cuenta de </a:t>
            </a:r>
            <a:r>
              <a:rPr lang="es-ES" dirty="0" smtClean="0"/>
              <a:t>cargo por otra.</a:t>
            </a:r>
            <a:endParaRPr lang="es-ES" b="1" dirty="0"/>
          </a:p>
          <a:p>
            <a:endParaRPr lang="es-ES" b="1" dirty="0"/>
          </a:p>
        </p:txBody>
      </p:sp>
      <p:sp>
        <p:nvSpPr>
          <p:cNvPr id="10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4930716" y="1340306"/>
            <a:ext cx="3785644" cy="1538362"/>
          </a:xfrm>
        </p:spPr>
        <p:txBody>
          <a:bodyPr>
            <a:normAutofit/>
          </a:bodyPr>
          <a:lstStyle/>
          <a:p>
            <a:r>
              <a:rPr lang="es-ES" dirty="0"/>
              <a:t>Al hacer clic en “Modificar cuenta”, se </a:t>
            </a:r>
            <a:r>
              <a:rPr lang="es-ES" dirty="0" smtClean="0"/>
              <a:t>abrirá </a:t>
            </a:r>
            <a:r>
              <a:rPr lang="es-ES" dirty="0"/>
              <a:t>una pantalla con los datos de </a:t>
            </a:r>
            <a:r>
              <a:rPr lang="es-ES" dirty="0" smtClean="0"/>
              <a:t>tu </a:t>
            </a:r>
            <a:r>
              <a:rPr lang="es-ES" dirty="0"/>
              <a:t>remesa y un </a:t>
            </a:r>
            <a:r>
              <a:rPr lang="es-ES" b="1" dirty="0"/>
              <a:t>buscador de cuenta, </a:t>
            </a:r>
            <a:r>
              <a:rPr lang="es-ES" dirty="0"/>
              <a:t>para </a:t>
            </a:r>
            <a:r>
              <a:rPr lang="es-ES" dirty="0" smtClean="0"/>
              <a:t>facilitarte </a:t>
            </a:r>
            <a:r>
              <a:rPr lang="es-ES" dirty="0"/>
              <a:t>la </a:t>
            </a:r>
            <a:r>
              <a:rPr lang="es-ES" dirty="0" smtClean="0"/>
              <a:t>localización de la cuenta alternativa.</a:t>
            </a:r>
            <a:endParaRPr lang="es-ES" dirty="0"/>
          </a:p>
          <a:p>
            <a:endParaRPr lang="es-ES" dirty="0"/>
          </a:p>
        </p:txBody>
      </p:sp>
      <p:sp>
        <p:nvSpPr>
          <p:cNvPr id="12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326221" y="1337541"/>
            <a:ext cx="349540" cy="281716"/>
          </a:xfrm>
        </p:spPr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13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530090" y="1337541"/>
            <a:ext cx="400626" cy="281716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24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05" y="2261104"/>
            <a:ext cx="3780004" cy="232687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02734" y="116210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Modificar cuenta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491880" y="4349336"/>
            <a:ext cx="792088" cy="144016"/>
          </a:xfrm>
          <a:prstGeom prst="rect">
            <a:avLst/>
          </a:prstGeom>
          <a:noFill/>
          <a:ln>
            <a:solidFill>
              <a:srgbClr val="8C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2" y="2283718"/>
            <a:ext cx="4049515" cy="2372509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4252181" y="4426333"/>
            <a:ext cx="504056" cy="0"/>
          </a:xfrm>
          <a:prstGeom prst="straightConnector1">
            <a:avLst/>
          </a:prstGeom>
          <a:ln>
            <a:solidFill>
              <a:srgbClr val="8C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46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04307" y="1400386"/>
            <a:ext cx="3635069" cy="2602361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Tras seleccionar una cuenta de remesas, al hacer clic en la opción </a:t>
            </a:r>
            <a:r>
              <a:rPr lang="es-ES" b="1" dirty="0"/>
              <a:t>“Instrucciones pendientes”</a:t>
            </a:r>
            <a:r>
              <a:rPr lang="es-ES" dirty="0"/>
              <a:t>,</a:t>
            </a:r>
            <a:r>
              <a:rPr lang="es-ES" b="1" dirty="0"/>
              <a:t> </a:t>
            </a:r>
            <a:r>
              <a:rPr lang="es-ES" dirty="0"/>
              <a:t>aparece un listado de remesas con instrucciones </a:t>
            </a:r>
            <a:r>
              <a:rPr lang="es-ES" dirty="0" smtClean="0"/>
              <a:t>pendientes, </a:t>
            </a:r>
            <a:r>
              <a:rPr lang="es-ES" dirty="0"/>
              <a:t>sobre las que se pueden realizar una serie de acciones cuando su estado es “En gestión”.</a:t>
            </a:r>
          </a:p>
          <a:p>
            <a:pPr marL="0" indent="0"/>
            <a:endParaRPr lang="es-ES" dirty="0"/>
          </a:p>
          <a:p>
            <a:pPr marL="0" indent="0"/>
            <a:r>
              <a:rPr lang="es-ES" dirty="0"/>
              <a:t>Las posibles acciones son: </a:t>
            </a:r>
          </a:p>
          <a:p>
            <a:pPr marL="171450" indent="-171450">
              <a:buFontTx/>
              <a:buChar char="-"/>
            </a:pPr>
            <a:r>
              <a:rPr lang="es-ES" dirty="0"/>
              <a:t>Ver detalle</a:t>
            </a:r>
          </a:p>
          <a:p>
            <a:pPr marL="171450" indent="-171450">
              <a:buFontTx/>
              <a:buChar char="-"/>
            </a:pPr>
            <a:r>
              <a:rPr lang="es-ES" dirty="0"/>
              <a:t>Autorizar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Rechazar</a:t>
            </a:r>
          </a:p>
          <a:p>
            <a:pPr marL="171450" indent="-171450">
              <a:buFontTx/>
              <a:buChar char="-"/>
            </a:pPr>
            <a:r>
              <a:rPr lang="es-ES" dirty="0"/>
              <a:t>Traspasar </a:t>
            </a:r>
          </a:p>
          <a:p>
            <a:pPr marL="171450" indent="-171450">
              <a:buFontTx/>
              <a:buChar char="-"/>
            </a:pPr>
            <a:r>
              <a:rPr lang="es-ES" dirty="0"/>
              <a:t>Comunicación adicional </a:t>
            </a:r>
            <a:endParaRPr lang="es-ES" b="1" dirty="0"/>
          </a:p>
          <a:p>
            <a:endParaRPr lang="es-ES" b="1" dirty="0"/>
          </a:p>
          <a:p>
            <a:r>
              <a:rPr lang="es-ES" dirty="0"/>
              <a:t>Al hacer clic en </a:t>
            </a:r>
            <a:r>
              <a:rPr lang="es-ES" b="1" dirty="0"/>
              <a:t>“Ver detalle</a:t>
            </a:r>
            <a:r>
              <a:rPr lang="es-ES" dirty="0"/>
              <a:t>”, aparece la pantalla con el detalle de la remesa como hemos visto en el punto 3 de Remesas de Importación.</a:t>
            </a:r>
          </a:p>
        </p:txBody>
      </p:sp>
      <p:sp>
        <p:nvSpPr>
          <p:cNvPr id="12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326221" y="1337541"/>
            <a:ext cx="349540" cy="281716"/>
          </a:xfrm>
        </p:spPr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02734" y="116210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Instrucciones pendientes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705" y="1640500"/>
            <a:ext cx="4468843" cy="278696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740352" y="3579862"/>
            <a:ext cx="864096" cy="792088"/>
          </a:xfrm>
          <a:prstGeom prst="rect">
            <a:avLst/>
          </a:prstGeom>
          <a:noFill/>
          <a:ln>
            <a:solidFill>
              <a:srgbClr val="8C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534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13395" y="1491631"/>
            <a:ext cx="3354549" cy="792088"/>
          </a:xfrm>
        </p:spPr>
        <p:txBody>
          <a:bodyPr>
            <a:normAutofit/>
          </a:bodyPr>
          <a:lstStyle/>
          <a:p>
            <a:r>
              <a:rPr lang="es-ES" dirty="0"/>
              <a:t>Tras seleccionar la remesa </a:t>
            </a:r>
            <a:r>
              <a:rPr lang="es-ES" dirty="0" smtClean="0"/>
              <a:t>cuyo pago deseas </a:t>
            </a:r>
            <a:r>
              <a:rPr lang="es-ES" b="1" dirty="0" smtClean="0"/>
              <a:t>“Autorizar”</a:t>
            </a:r>
            <a:r>
              <a:rPr lang="es-ES" dirty="0" smtClean="0"/>
              <a:t>, verás que aparece </a:t>
            </a:r>
            <a:r>
              <a:rPr lang="es-ES" dirty="0"/>
              <a:t>una pantalla con el detalle de la misma y un botón para </a:t>
            </a:r>
            <a:r>
              <a:rPr lang="es-ES" dirty="0" smtClean="0"/>
              <a:t>ratificar la instrucción.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811822" y="1253352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Instrucciones pendientes - Autorizar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6"/>
          </p:nvPr>
        </p:nvSpPr>
        <p:spPr>
          <a:xfrm>
            <a:off x="365814" y="1491631"/>
            <a:ext cx="366305" cy="279390"/>
          </a:xfrm>
        </p:spPr>
        <p:txBody>
          <a:bodyPr/>
          <a:lstStyle/>
          <a:p>
            <a:r>
              <a:rPr lang="es-ES" dirty="0"/>
              <a:t>26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320" y="1563638"/>
            <a:ext cx="441589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7919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11822" y="1253352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Instrucciones pendientes - Rechazar</a:t>
            </a:r>
          </a:p>
        </p:txBody>
      </p:sp>
      <p:sp>
        <p:nvSpPr>
          <p:cNvPr id="10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58483" y="1513548"/>
            <a:ext cx="3635069" cy="2930410"/>
          </a:xfrm>
        </p:spPr>
        <p:txBody>
          <a:bodyPr>
            <a:normAutofit/>
          </a:bodyPr>
          <a:lstStyle/>
          <a:p>
            <a:r>
              <a:rPr lang="es-ES" dirty="0"/>
              <a:t>Tras seleccionar la remesa sobre la que se quiere realizar la acción de </a:t>
            </a:r>
            <a:r>
              <a:rPr lang="es-ES" b="1" dirty="0"/>
              <a:t>“Rechazar”, </a:t>
            </a:r>
            <a:r>
              <a:rPr lang="es-ES" dirty="0"/>
              <a:t>aparece una pantalla con el detalle de la misma. Para poder ejecutar la </a:t>
            </a:r>
            <a:r>
              <a:rPr lang="es-ES" dirty="0" smtClean="0"/>
              <a:t>acción de devolución de la remesa al banco remitente, debes </a:t>
            </a:r>
            <a:r>
              <a:rPr lang="es-ES" dirty="0"/>
              <a:t>indicar el idioma (castellano o inglés) y el motivo </a:t>
            </a:r>
            <a:r>
              <a:rPr lang="es-ES" dirty="0" smtClean="0"/>
              <a:t>por el cual rehúsas realizar el pago. Verás el </a:t>
            </a:r>
            <a:r>
              <a:rPr lang="es-ES" dirty="0"/>
              <a:t>listado de motivos </a:t>
            </a:r>
            <a:r>
              <a:rPr lang="es-ES" dirty="0" smtClean="0"/>
              <a:t>en una lista desplegable, </a:t>
            </a:r>
            <a:r>
              <a:rPr lang="es-ES" dirty="0"/>
              <a:t>con </a:t>
            </a:r>
            <a:r>
              <a:rPr lang="es-ES" dirty="0" smtClean="0"/>
              <a:t>las </a:t>
            </a:r>
            <a:r>
              <a:rPr lang="es-ES" dirty="0"/>
              <a:t>siguientes </a:t>
            </a:r>
            <a:r>
              <a:rPr lang="es-ES" dirty="0" smtClean="0"/>
              <a:t>opciones</a:t>
            </a:r>
            <a:r>
              <a:rPr lang="es-ES" dirty="0"/>
              <a:t>: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93724" y="2854819"/>
            <a:ext cx="35483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latin typeface="Montserrat Light" pitchFamily="2" charset="0"/>
              </a:rPr>
              <a:t>- </a:t>
            </a:r>
            <a:r>
              <a:rPr lang="es-ES" sz="1000" dirty="0" err="1">
                <a:latin typeface="Montserrat Light" pitchFamily="2" charset="0"/>
              </a:rPr>
              <a:t>Incorrect</a:t>
            </a:r>
            <a:r>
              <a:rPr lang="es-ES" sz="1000" dirty="0">
                <a:latin typeface="Montserrat Light" pitchFamily="2" charset="0"/>
              </a:rPr>
              <a:t> </a:t>
            </a:r>
            <a:r>
              <a:rPr lang="es-ES" sz="1000" dirty="0" err="1">
                <a:latin typeface="Montserrat Light" pitchFamily="2" charset="0"/>
              </a:rPr>
              <a:t>currency</a:t>
            </a:r>
            <a:r>
              <a:rPr lang="es-ES" sz="1000" dirty="0">
                <a:latin typeface="Montserrat Light" pitchFamily="2" charset="0"/>
              </a:rPr>
              <a:t>/</a:t>
            </a:r>
            <a:r>
              <a:rPr lang="es-ES" sz="1000" dirty="0" err="1">
                <a:latin typeface="Montserrat Light" pitchFamily="2" charset="0"/>
              </a:rPr>
              <a:t>amount</a:t>
            </a:r>
            <a:r>
              <a:rPr lang="es-ES" sz="1000" dirty="0">
                <a:latin typeface="Montserrat Light" pitchFamily="2" charset="0"/>
              </a:rPr>
              <a:t/>
            </a:r>
            <a:br>
              <a:rPr lang="es-ES" sz="1000" dirty="0">
                <a:latin typeface="Montserrat Light" pitchFamily="2" charset="0"/>
              </a:rPr>
            </a:br>
            <a:r>
              <a:rPr lang="es-ES" sz="1000" dirty="0">
                <a:latin typeface="Montserrat Light" pitchFamily="2" charset="0"/>
              </a:rPr>
              <a:t>- </a:t>
            </a:r>
            <a:r>
              <a:rPr lang="es-ES" sz="1000" dirty="0" err="1">
                <a:latin typeface="Montserrat Light" pitchFamily="2" charset="0"/>
              </a:rPr>
              <a:t>Payment</a:t>
            </a:r>
            <a:r>
              <a:rPr lang="es-ES" sz="1000" dirty="0">
                <a:latin typeface="Montserrat Light" pitchFamily="2" charset="0"/>
              </a:rPr>
              <a:t> </a:t>
            </a:r>
            <a:r>
              <a:rPr lang="es-ES" sz="1000" dirty="0" err="1">
                <a:latin typeface="Montserrat Light" pitchFamily="2" charset="0"/>
              </a:rPr>
              <a:t>terms</a:t>
            </a:r>
            <a:r>
              <a:rPr lang="es-ES" sz="1000" dirty="0">
                <a:latin typeface="Montserrat Light" pitchFamily="2" charset="0"/>
              </a:rPr>
              <a:t> </a:t>
            </a:r>
            <a:r>
              <a:rPr lang="es-ES" sz="1000" dirty="0" err="1">
                <a:latin typeface="Montserrat Light" pitchFamily="2" charset="0"/>
              </a:rPr>
              <a:t>not</a:t>
            </a:r>
            <a:r>
              <a:rPr lang="es-ES" sz="1000" dirty="0">
                <a:latin typeface="Montserrat Light" pitchFamily="2" charset="0"/>
              </a:rPr>
              <a:t> </a:t>
            </a:r>
            <a:r>
              <a:rPr lang="es-ES" sz="1000" dirty="0" err="1">
                <a:latin typeface="Montserrat Light" pitchFamily="2" charset="0"/>
              </a:rPr>
              <a:t>according</a:t>
            </a:r>
            <a:r>
              <a:rPr lang="es-ES" sz="1000" dirty="0">
                <a:latin typeface="Montserrat Light" pitchFamily="2" charset="0"/>
              </a:rPr>
              <a:t> to </a:t>
            </a:r>
            <a:r>
              <a:rPr lang="es-ES" sz="1000" dirty="0" err="1">
                <a:latin typeface="Montserrat Light" pitchFamily="2" charset="0"/>
              </a:rPr>
              <a:t>commercial</a:t>
            </a:r>
            <a:r>
              <a:rPr lang="es-ES" sz="1000" dirty="0">
                <a:latin typeface="Montserrat Light" pitchFamily="2" charset="0"/>
              </a:rPr>
              <a:t> </a:t>
            </a:r>
            <a:r>
              <a:rPr lang="es-ES" sz="1000" dirty="0" err="1">
                <a:latin typeface="Montserrat Light" pitchFamily="2" charset="0"/>
              </a:rPr>
              <a:t>agreement</a:t>
            </a:r>
            <a:r>
              <a:rPr lang="es-ES" sz="1000" dirty="0">
                <a:latin typeface="Montserrat Light" pitchFamily="2" charset="0"/>
              </a:rPr>
              <a:t/>
            </a:r>
            <a:br>
              <a:rPr lang="es-ES" sz="1000" dirty="0">
                <a:latin typeface="Montserrat Light" pitchFamily="2" charset="0"/>
              </a:rPr>
            </a:br>
            <a:r>
              <a:rPr lang="es-ES" sz="1000" dirty="0">
                <a:latin typeface="Montserrat Light" pitchFamily="2" charset="0"/>
              </a:rPr>
              <a:t>- </a:t>
            </a:r>
            <a:r>
              <a:rPr lang="es-ES" sz="1000" dirty="0" err="1">
                <a:latin typeface="Montserrat Light" pitchFamily="2" charset="0"/>
              </a:rPr>
              <a:t>Docs</a:t>
            </a:r>
            <a:r>
              <a:rPr lang="es-ES" sz="1000" dirty="0">
                <a:latin typeface="Montserrat Light" pitchFamily="2" charset="0"/>
              </a:rPr>
              <a:t> </a:t>
            </a:r>
            <a:r>
              <a:rPr lang="es-ES" sz="1000" dirty="0" err="1">
                <a:latin typeface="Montserrat Light" pitchFamily="2" charset="0"/>
              </a:rPr>
              <a:t>not</a:t>
            </a:r>
            <a:r>
              <a:rPr lang="es-ES" sz="1000" dirty="0">
                <a:latin typeface="Montserrat Light" pitchFamily="2" charset="0"/>
              </a:rPr>
              <a:t> </a:t>
            </a:r>
            <a:r>
              <a:rPr lang="es-ES" sz="1000" dirty="0" err="1">
                <a:latin typeface="Montserrat Light" pitchFamily="2" charset="0"/>
              </a:rPr>
              <a:t>according</a:t>
            </a:r>
            <a:r>
              <a:rPr lang="es-ES" sz="1000" dirty="0">
                <a:latin typeface="Montserrat Light" pitchFamily="2" charset="0"/>
              </a:rPr>
              <a:t> to </a:t>
            </a:r>
            <a:r>
              <a:rPr lang="es-ES" sz="1000" dirty="0" err="1">
                <a:latin typeface="Montserrat Light" pitchFamily="2" charset="0"/>
              </a:rPr>
              <a:t>commercial</a:t>
            </a:r>
            <a:r>
              <a:rPr lang="es-ES" sz="1000" dirty="0">
                <a:latin typeface="Montserrat Light" pitchFamily="2" charset="0"/>
              </a:rPr>
              <a:t> </a:t>
            </a:r>
            <a:r>
              <a:rPr lang="es-ES" sz="1000" dirty="0" err="1">
                <a:latin typeface="Montserrat Light" pitchFamily="2" charset="0"/>
              </a:rPr>
              <a:t>agreement</a:t>
            </a:r>
            <a:r>
              <a:rPr lang="es-ES" sz="1000" dirty="0">
                <a:latin typeface="Montserrat Light" pitchFamily="2" charset="0"/>
              </a:rPr>
              <a:t/>
            </a:r>
            <a:br>
              <a:rPr lang="es-ES" sz="1000" dirty="0">
                <a:latin typeface="Montserrat Light" pitchFamily="2" charset="0"/>
              </a:rPr>
            </a:br>
            <a:r>
              <a:rPr lang="es-ES" sz="1000" dirty="0">
                <a:latin typeface="Montserrat Light" pitchFamily="2" charset="0"/>
              </a:rPr>
              <a:t>- </a:t>
            </a:r>
            <a:r>
              <a:rPr lang="es-ES" sz="1000" dirty="0" err="1">
                <a:latin typeface="Montserrat Light" pitchFamily="2" charset="0"/>
              </a:rPr>
              <a:t>Goods</a:t>
            </a:r>
            <a:r>
              <a:rPr lang="es-ES" sz="1000" dirty="0">
                <a:latin typeface="Montserrat Light" pitchFamily="2" charset="0"/>
              </a:rPr>
              <a:t> </a:t>
            </a:r>
            <a:r>
              <a:rPr lang="es-ES" sz="1000" dirty="0" err="1">
                <a:latin typeface="Montserrat Light" pitchFamily="2" charset="0"/>
              </a:rPr>
              <a:t>not</a:t>
            </a:r>
            <a:r>
              <a:rPr lang="es-ES" sz="1000" dirty="0">
                <a:latin typeface="Montserrat Light" pitchFamily="2" charset="0"/>
              </a:rPr>
              <a:t> </a:t>
            </a:r>
            <a:r>
              <a:rPr lang="es-ES" sz="1000" dirty="0" err="1">
                <a:latin typeface="Montserrat Light" pitchFamily="2" charset="0"/>
              </a:rPr>
              <a:t>according</a:t>
            </a:r>
            <a:r>
              <a:rPr lang="es-ES" sz="1000" dirty="0">
                <a:latin typeface="Montserrat Light" pitchFamily="2" charset="0"/>
              </a:rPr>
              <a:t> to </a:t>
            </a:r>
            <a:r>
              <a:rPr lang="es-ES" sz="1000" dirty="0" err="1">
                <a:latin typeface="Montserrat Light" pitchFamily="2" charset="0"/>
              </a:rPr>
              <a:t>commercial</a:t>
            </a:r>
            <a:r>
              <a:rPr lang="es-ES" sz="1000" dirty="0">
                <a:latin typeface="Montserrat Light" pitchFamily="2" charset="0"/>
              </a:rPr>
              <a:t> </a:t>
            </a:r>
            <a:r>
              <a:rPr lang="es-ES" sz="1000" dirty="0" err="1">
                <a:latin typeface="Montserrat Light" pitchFamily="2" charset="0"/>
              </a:rPr>
              <a:t>agreement</a:t>
            </a:r>
            <a:r>
              <a:rPr lang="es-ES" sz="1000" dirty="0">
                <a:latin typeface="Montserrat Light" pitchFamily="2" charset="0"/>
              </a:rPr>
              <a:t/>
            </a:r>
            <a:br>
              <a:rPr lang="es-ES" sz="1000" dirty="0">
                <a:latin typeface="Montserrat Light" pitchFamily="2" charset="0"/>
              </a:rPr>
            </a:br>
            <a:r>
              <a:rPr lang="es-ES" sz="1000" dirty="0">
                <a:latin typeface="Montserrat Light" pitchFamily="2" charset="0"/>
              </a:rPr>
              <a:t>- </a:t>
            </a:r>
            <a:r>
              <a:rPr lang="es-ES" sz="1000" dirty="0" err="1">
                <a:latin typeface="Montserrat Light" pitchFamily="2" charset="0"/>
              </a:rPr>
              <a:t>Other</a:t>
            </a:r>
            <a:r>
              <a:rPr lang="es-ES" sz="1000" dirty="0">
                <a:latin typeface="Montserrat Light" pitchFamily="2" charset="0"/>
              </a:rPr>
              <a:t> </a:t>
            </a:r>
            <a:r>
              <a:rPr lang="es-ES" sz="1000" dirty="0" err="1">
                <a:latin typeface="Montserrat Light" pitchFamily="2" charset="0"/>
              </a:rPr>
              <a:t>reasons</a:t>
            </a:r>
            <a:r>
              <a:rPr lang="es-ES" sz="1000" dirty="0">
                <a:latin typeface="Montserrat Light" pitchFamily="2" charset="0"/>
              </a:rPr>
              <a:t> </a:t>
            </a:r>
            <a:br>
              <a:rPr lang="es-ES" sz="1000" dirty="0">
                <a:latin typeface="Montserrat Light" pitchFamily="2" charset="0"/>
              </a:rPr>
            </a:br>
            <a:r>
              <a:rPr lang="es-ES" sz="1000" dirty="0">
                <a:latin typeface="Montserrat Light" pitchFamily="2" charset="0"/>
              </a:rPr>
              <a:t>- Divisa/importe incorrecto</a:t>
            </a:r>
            <a:br>
              <a:rPr lang="es-ES" sz="1000" dirty="0">
                <a:latin typeface="Montserrat Light" pitchFamily="2" charset="0"/>
              </a:rPr>
            </a:br>
            <a:r>
              <a:rPr lang="es-ES" sz="1000" dirty="0">
                <a:latin typeface="Montserrat Light" pitchFamily="2" charset="0"/>
              </a:rPr>
              <a:t>- Plazos de pago no acordes al acuerdo comercial</a:t>
            </a:r>
            <a:br>
              <a:rPr lang="es-ES" sz="1000" dirty="0">
                <a:latin typeface="Montserrat Light" pitchFamily="2" charset="0"/>
              </a:rPr>
            </a:br>
            <a:r>
              <a:rPr lang="es-ES" sz="1000" dirty="0">
                <a:latin typeface="Montserrat Light" pitchFamily="2" charset="0"/>
              </a:rPr>
              <a:t>- </a:t>
            </a:r>
            <a:r>
              <a:rPr lang="es-ES" sz="1000" dirty="0" err="1">
                <a:latin typeface="Montserrat Light" pitchFamily="2" charset="0"/>
              </a:rPr>
              <a:t>Docs</a:t>
            </a:r>
            <a:r>
              <a:rPr lang="es-ES" sz="1000" dirty="0">
                <a:latin typeface="Montserrat Light" pitchFamily="2" charset="0"/>
              </a:rPr>
              <a:t> no conformes</a:t>
            </a:r>
            <a:br>
              <a:rPr lang="es-ES" sz="1000" dirty="0">
                <a:latin typeface="Montserrat Light" pitchFamily="2" charset="0"/>
              </a:rPr>
            </a:br>
            <a:r>
              <a:rPr lang="es-ES" sz="1000" dirty="0">
                <a:latin typeface="Montserrat Light" pitchFamily="2" charset="0"/>
              </a:rPr>
              <a:t>- Mercancía no conforme</a:t>
            </a:r>
            <a:br>
              <a:rPr lang="es-ES" sz="1000" dirty="0">
                <a:latin typeface="Montserrat Light" pitchFamily="2" charset="0"/>
              </a:rPr>
            </a:br>
            <a:r>
              <a:rPr lang="es-ES" sz="1000" dirty="0">
                <a:latin typeface="Montserrat Light" pitchFamily="2" charset="0"/>
              </a:rPr>
              <a:t>- Otros motivos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94871" y="4485579"/>
            <a:ext cx="3655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Montserrat Light" pitchFamily="2" charset="0"/>
              </a:rPr>
              <a:t>Una vez </a:t>
            </a:r>
            <a:r>
              <a:rPr lang="es-ES" sz="1100" dirty="0" smtClean="0">
                <a:latin typeface="Montserrat Light" pitchFamily="2" charset="0"/>
              </a:rPr>
              <a:t>firmes </a:t>
            </a:r>
            <a:r>
              <a:rPr lang="es-ES" sz="1100" dirty="0">
                <a:latin typeface="Montserrat Light" pitchFamily="2" charset="0"/>
              </a:rPr>
              <a:t>el </a:t>
            </a:r>
            <a:r>
              <a:rPr lang="es-ES" sz="1100" dirty="0" smtClean="0">
                <a:latin typeface="Montserrat Light" pitchFamily="2" charset="0"/>
              </a:rPr>
              <a:t>rechazo, tu instrucción sólo </a:t>
            </a:r>
            <a:r>
              <a:rPr lang="es-ES" sz="1100" dirty="0">
                <a:latin typeface="Montserrat Light" pitchFamily="2" charset="0"/>
              </a:rPr>
              <a:t>puede ser </a:t>
            </a:r>
            <a:r>
              <a:rPr lang="es-ES" sz="1100" dirty="0" smtClean="0">
                <a:latin typeface="Montserrat Light" pitchFamily="2" charset="0"/>
              </a:rPr>
              <a:t>revocada </a:t>
            </a:r>
            <a:r>
              <a:rPr lang="es-ES" sz="1100" dirty="0">
                <a:latin typeface="Montserrat Light" pitchFamily="2" charset="0"/>
              </a:rPr>
              <a:t>por la entidad.</a:t>
            </a:r>
          </a:p>
        </p:txBody>
      </p:sp>
      <p:sp>
        <p:nvSpPr>
          <p:cNvPr id="5" name="Marcador de texto 14">
            <a:extLst>
              <a:ext uri="{FF2B5EF4-FFF2-40B4-BE49-F238E27FC236}">
                <a16:creationId xmlns:a16="http://schemas.microsoft.com/office/drawing/2014/main" xmlns="" id="{B3C0D63F-0C8A-D3A0-9DCF-1C6F844457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814" y="1491631"/>
            <a:ext cx="366305" cy="279390"/>
          </a:xfrm>
        </p:spPr>
        <p:txBody>
          <a:bodyPr/>
          <a:lstStyle/>
          <a:p>
            <a:r>
              <a:rPr lang="es-ES" dirty="0"/>
              <a:t>27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764" y="1359611"/>
            <a:ext cx="4163282" cy="35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591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02734" y="116210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Instrucciones pendientes - Traspasar</a:t>
            </a:r>
          </a:p>
        </p:txBody>
      </p:sp>
      <p:sp>
        <p:nvSpPr>
          <p:cNvPr id="9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696057" y="1419622"/>
            <a:ext cx="3635069" cy="1080120"/>
          </a:xfrm>
        </p:spPr>
        <p:txBody>
          <a:bodyPr>
            <a:normAutofit/>
          </a:bodyPr>
          <a:lstStyle/>
          <a:p>
            <a:r>
              <a:rPr lang="es-ES" dirty="0"/>
              <a:t>Tras seleccionar la remesa sobre la que </a:t>
            </a:r>
            <a:r>
              <a:rPr lang="es-ES" dirty="0" smtClean="0"/>
              <a:t>quieres </a:t>
            </a:r>
            <a:r>
              <a:rPr lang="es-ES" dirty="0"/>
              <a:t>realizar la acción de </a:t>
            </a:r>
            <a:r>
              <a:rPr lang="es-ES" b="1" dirty="0"/>
              <a:t>“Traspasar”, </a:t>
            </a:r>
            <a:r>
              <a:rPr lang="es-ES" dirty="0"/>
              <a:t>aparece una pantalla con el detalle de la misma. </a:t>
            </a:r>
            <a:r>
              <a:rPr lang="es-ES" dirty="0" smtClean="0"/>
              <a:t>Para </a:t>
            </a:r>
            <a:r>
              <a:rPr lang="es-ES" dirty="0"/>
              <a:t>poder ejecutar la </a:t>
            </a:r>
            <a:r>
              <a:rPr lang="es-ES" dirty="0" smtClean="0"/>
              <a:t>acción, será </a:t>
            </a:r>
            <a:r>
              <a:rPr lang="es-ES" dirty="0"/>
              <a:t>necesario que </a:t>
            </a:r>
            <a:r>
              <a:rPr lang="es-ES" dirty="0" smtClean="0"/>
              <a:t>cumplimentes </a:t>
            </a:r>
            <a:r>
              <a:rPr lang="es-ES" dirty="0"/>
              <a:t>los campos de la entidad destinataria: Código de la entidad y de la </a:t>
            </a:r>
            <a:r>
              <a:rPr lang="es-ES" dirty="0" smtClean="0"/>
              <a:t>sucursal.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675761" y="2497654"/>
            <a:ext cx="3655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Montserrat Light" pitchFamily="2" charset="0"/>
              </a:rPr>
              <a:t>Una vez firmada la solicitud de </a:t>
            </a:r>
            <a:r>
              <a:rPr lang="es-ES" sz="1100" dirty="0" smtClean="0">
                <a:latin typeface="Montserrat Light" pitchFamily="2" charset="0"/>
              </a:rPr>
              <a:t>traspaso, esta instrucción sólo </a:t>
            </a:r>
            <a:r>
              <a:rPr lang="es-ES" sz="1100" dirty="0">
                <a:latin typeface="Montserrat Light" pitchFamily="2" charset="0"/>
              </a:rPr>
              <a:t>puede ser revocada por la </a:t>
            </a:r>
            <a:r>
              <a:rPr lang="es-ES" sz="1100" dirty="0" smtClean="0">
                <a:latin typeface="Montserrat Light" pitchFamily="2" charset="0"/>
              </a:rPr>
              <a:t>entidad, y la posibilidad de hacerlo dependerá de que los documentos estén todavía en su poder.</a:t>
            </a:r>
            <a:endParaRPr lang="es-ES" sz="1100" dirty="0">
              <a:latin typeface="Montserrat Light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39247" y="343495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Instrucciones pendientes – Comunicación adicional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75761" y="3723878"/>
            <a:ext cx="359187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dirty="0">
                <a:latin typeface="Montserrat Light" pitchFamily="2" charset="0"/>
              </a:rPr>
              <a:t>En el listado de remesas </a:t>
            </a:r>
            <a:r>
              <a:rPr lang="es-ES" sz="1100" dirty="0" smtClean="0">
                <a:latin typeface="Montserrat Light" pitchFamily="2" charset="0"/>
              </a:rPr>
              <a:t>pendientes, haciendo </a:t>
            </a:r>
            <a:r>
              <a:rPr lang="es-ES" sz="1100" dirty="0">
                <a:latin typeface="Montserrat Light" pitchFamily="2" charset="0"/>
              </a:rPr>
              <a:t>clic en la acción </a:t>
            </a:r>
            <a:r>
              <a:rPr lang="es-ES" sz="1100" b="1" dirty="0">
                <a:latin typeface="Montserrat Light" pitchFamily="2" charset="0"/>
              </a:rPr>
              <a:t>“Comunicación adicional”</a:t>
            </a:r>
            <a:r>
              <a:rPr lang="es-ES" sz="1100" dirty="0">
                <a:latin typeface="Montserrat Light" pitchFamily="2" charset="0"/>
              </a:rPr>
              <a:t>, </a:t>
            </a:r>
            <a:r>
              <a:rPr lang="es-ES" sz="1100" dirty="0" smtClean="0">
                <a:latin typeface="Montserrat Light" pitchFamily="2" charset="0"/>
              </a:rPr>
              <a:t>podrás enviarnos cualquier instrucción o información adicional necesaria, </a:t>
            </a:r>
            <a:r>
              <a:rPr lang="es-ES" sz="1100" dirty="0">
                <a:latin typeface="Montserrat Light" pitchFamily="2" charset="0"/>
              </a:rPr>
              <a:t>o </a:t>
            </a:r>
            <a:r>
              <a:rPr lang="es-ES" sz="1100" dirty="0" smtClean="0">
                <a:latin typeface="Montserrat Light" pitchFamily="2" charset="0"/>
              </a:rPr>
              <a:t>bien autorizar a </a:t>
            </a:r>
            <a:r>
              <a:rPr lang="es-ES" sz="1100" dirty="0">
                <a:latin typeface="Montserrat Light" pitchFamily="2" charset="0"/>
              </a:rPr>
              <a:t>un </a:t>
            </a:r>
            <a:r>
              <a:rPr lang="es-ES" sz="1100" dirty="0" smtClean="0">
                <a:latin typeface="Montserrat Light" pitchFamily="2" charset="0"/>
              </a:rPr>
              <a:t>tercero, </a:t>
            </a:r>
            <a:r>
              <a:rPr lang="es-ES" sz="1100" dirty="0">
                <a:latin typeface="Montserrat Light" pitchFamily="2" charset="0"/>
              </a:rPr>
              <a:t>como se muestra en el </a:t>
            </a:r>
            <a:r>
              <a:rPr lang="es-ES" sz="1100" dirty="0">
                <a:latin typeface="Montserrat Light" pitchFamily="2" charset="0"/>
                <a:hlinkClick r:id="rId2" action="ppaction://hlinksldjump"/>
              </a:rPr>
              <a:t>punto 20 y </a:t>
            </a:r>
            <a:r>
              <a:rPr lang="es-ES" sz="1100" dirty="0" smtClean="0">
                <a:latin typeface="Montserrat Light" pitchFamily="2" charset="0"/>
                <a:hlinkClick r:id="rId2" action="ppaction://hlinksldjump"/>
              </a:rPr>
              <a:t>21</a:t>
            </a:r>
            <a:r>
              <a:rPr lang="es-ES" sz="1100" dirty="0" smtClean="0">
                <a:latin typeface="Montserrat Light" pitchFamily="2" charset="0"/>
              </a:rPr>
              <a:t> de </a:t>
            </a:r>
            <a:r>
              <a:rPr lang="es-ES" sz="1100" dirty="0">
                <a:latin typeface="Montserrat Light" pitchFamily="2" charset="0"/>
              </a:rPr>
              <a:t>esta ficha </a:t>
            </a:r>
            <a:r>
              <a:rPr lang="es-ES" sz="1100" dirty="0" smtClean="0">
                <a:latin typeface="Montserrat Light" pitchFamily="2" charset="0"/>
              </a:rPr>
              <a:t>informativa</a:t>
            </a:r>
            <a:r>
              <a:rPr lang="es-ES" sz="1100" dirty="0" smtClean="0">
                <a:latin typeface="+mj-lt"/>
              </a:rPr>
              <a:t>.</a:t>
            </a:r>
            <a:endParaRPr lang="es-ES" sz="1100" dirty="0">
              <a:latin typeface="+mj-lt"/>
            </a:endParaRPr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xmlns="" id="{F48604F7-21E8-9F94-A785-E292EDFA8624}"/>
              </a:ext>
            </a:extLst>
          </p:cNvPr>
          <p:cNvSpPr txBox="1">
            <a:spLocks/>
          </p:cNvSpPr>
          <p:nvPr/>
        </p:nvSpPr>
        <p:spPr>
          <a:xfrm>
            <a:off x="365814" y="1491631"/>
            <a:ext cx="366305" cy="279390"/>
          </a:xfrm>
          <a:prstGeom prst="rect">
            <a:avLst/>
          </a:prstGeom>
          <a:solidFill>
            <a:srgbClr val="8CFF00"/>
          </a:solidFill>
        </p:spPr>
        <p:txBody>
          <a:bodyPr anchor="ctr"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b="1" kern="1200" baseline="0">
                <a:solidFill>
                  <a:srgbClr val="00685D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28</a:t>
            </a:r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xmlns="" id="{8105CEE2-F9EA-89BD-EDD9-82AB92935A17}"/>
              </a:ext>
            </a:extLst>
          </p:cNvPr>
          <p:cNvSpPr txBox="1">
            <a:spLocks/>
          </p:cNvSpPr>
          <p:nvPr/>
        </p:nvSpPr>
        <p:spPr>
          <a:xfrm>
            <a:off x="309456" y="3723878"/>
            <a:ext cx="366305" cy="279390"/>
          </a:xfrm>
          <a:prstGeom prst="rect">
            <a:avLst/>
          </a:prstGeom>
          <a:solidFill>
            <a:srgbClr val="8CFF00"/>
          </a:solidFill>
        </p:spPr>
        <p:txBody>
          <a:bodyPr anchor="ctr"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b="1" kern="1200" baseline="0">
                <a:solidFill>
                  <a:srgbClr val="00685D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29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51447B3-5F26-BEDD-01DE-A8589C9F3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876" y="1337541"/>
            <a:ext cx="3726232" cy="34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83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14348" y="1428742"/>
            <a:ext cx="3785644" cy="2007104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Tras seleccionar una cuenta de remesas, al hacer clic en la opción </a:t>
            </a:r>
            <a:r>
              <a:rPr lang="es-ES" b="1" dirty="0"/>
              <a:t>“Todas las remesas”, </a:t>
            </a:r>
            <a:r>
              <a:rPr lang="es-ES" dirty="0"/>
              <a:t>aparece un listado con todas </a:t>
            </a:r>
            <a:r>
              <a:rPr lang="es-ES" dirty="0" smtClean="0"/>
              <a:t>tus operaciones asociadas a </a:t>
            </a:r>
            <a:r>
              <a:rPr lang="es-ES" dirty="0"/>
              <a:t>dicha cuenta. La información que se muestra de cada una es: número de referencia, fecha de alta y vencimiento, proveedor, estado de la remesa, instrucción, importe y moneda de la misma.</a:t>
            </a:r>
          </a:p>
          <a:p>
            <a:endParaRPr lang="es-ES" dirty="0"/>
          </a:p>
          <a:p>
            <a:r>
              <a:rPr lang="es-ES" dirty="0"/>
              <a:t>Se puede utilizar la opción </a:t>
            </a:r>
            <a:r>
              <a:rPr lang="es-ES" b="1" dirty="0"/>
              <a:t>“Filtrar” </a:t>
            </a:r>
            <a:r>
              <a:rPr lang="es-ES" dirty="0"/>
              <a:t>para localizar remesas que cumplan con los requisitos solicitados.</a:t>
            </a:r>
          </a:p>
          <a:p>
            <a:endParaRPr lang="es-ES" dirty="0"/>
          </a:p>
          <a:p>
            <a:r>
              <a:rPr lang="es-ES" dirty="0"/>
              <a:t>Al final aparece una columna con las </a:t>
            </a:r>
            <a:r>
              <a:rPr lang="es-ES" b="1" dirty="0"/>
              <a:t>“Acciones” </a:t>
            </a:r>
            <a:r>
              <a:rPr lang="es-ES" dirty="0"/>
              <a:t>que se pueden realizar con cada remesa y que están condicionadas al estado de las mismas. Estas son: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63861"/>
            <a:ext cx="4035405" cy="32997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507854"/>
            <a:ext cx="1440160" cy="13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124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83" y="1479291"/>
            <a:ext cx="4560695" cy="2969076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04307" y="1400386"/>
            <a:ext cx="3635069" cy="2602361"/>
          </a:xfrm>
        </p:spPr>
        <p:txBody>
          <a:bodyPr>
            <a:normAutofit/>
          </a:bodyPr>
          <a:lstStyle/>
          <a:p>
            <a:r>
              <a:rPr lang="es-ES" dirty="0"/>
              <a:t>Tras seleccionar una cuenta de remesas, </a:t>
            </a:r>
            <a:r>
              <a:rPr lang="es-ES" dirty="0" smtClean="0"/>
              <a:t>si haces </a:t>
            </a:r>
            <a:r>
              <a:rPr lang="es-ES" dirty="0"/>
              <a:t>clic en la opción </a:t>
            </a:r>
            <a:r>
              <a:rPr lang="es-ES" b="1" dirty="0"/>
              <a:t>“Instrucciones cursadas”</a:t>
            </a:r>
            <a:r>
              <a:rPr lang="es-ES" dirty="0"/>
              <a:t>, </a:t>
            </a:r>
            <a:r>
              <a:rPr lang="es-ES" dirty="0" smtClean="0"/>
              <a:t>verás aparecer </a:t>
            </a:r>
            <a:r>
              <a:rPr lang="es-ES" dirty="0"/>
              <a:t>un listado de remesas con instrucciones </a:t>
            </a:r>
            <a:r>
              <a:rPr lang="es-ES" dirty="0" smtClean="0"/>
              <a:t>cursadas, </a:t>
            </a:r>
            <a:r>
              <a:rPr lang="es-ES" dirty="0"/>
              <a:t>sobre las que </a:t>
            </a:r>
            <a:r>
              <a:rPr lang="es-ES" dirty="0" smtClean="0"/>
              <a:t>podrás </a:t>
            </a:r>
            <a:r>
              <a:rPr lang="es-ES" dirty="0"/>
              <a:t>realizar una serie de </a:t>
            </a:r>
            <a:r>
              <a:rPr lang="es-ES" dirty="0" smtClean="0"/>
              <a:t>acciones, </a:t>
            </a:r>
            <a:r>
              <a:rPr lang="es-ES" dirty="0"/>
              <a:t>tales como:</a:t>
            </a:r>
          </a:p>
          <a:p>
            <a:pPr marL="171450" indent="-171450">
              <a:buFontTx/>
              <a:buChar char="-"/>
            </a:pPr>
            <a:r>
              <a:rPr lang="es-ES" dirty="0"/>
              <a:t>Ver detalle</a:t>
            </a:r>
          </a:p>
          <a:p>
            <a:pPr marL="171450" indent="-171450">
              <a:buFontTx/>
              <a:buChar char="-"/>
            </a:pPr>
            <a:r>
              <a:rPr lang="es-ES" dirty="0"/>
              <a:t>Cobertura de tipo de cambio</a:t>
            </a:r>
          </a:p>
          <a:p>
            <a:pPr marL="171450" indent="-171450">
              <a:buFontTx/>
              <a:buChar char="-"/>
            </a:pPr>
            <a:r>
              <a:rPr lang="es-ES" dirty="0"/>
              <a:t>Solicitud de financiación</a:t>
            </a:r>
          </a:p>
          <a:p>
            <a:pPr marL="171450" indent="-171450">
              <a:buFontTx/>
              <a:buChar char="-"/>
            </a:pPr>
            <a:r>
              <a:rPr lang="es-ES" dirty="0"/>
              <a:t>Comunicación adicional </a:t>
            </a:r>
          </a:p>
          <a:p>
            <a:pPr marL="171450" indent="-171450">
              <a:buFontTx/>
              <a:buChar char="-"/>
            </a:pPr>
            <a:r>
              <a:rPr lang="es-ES" dirty="0"/>
              <a:t>Modificar cuenta</a:t>
            </a:r>
          </a:p>
          <a:p>
            <a:endParaRPr lang="es-ES" b="1" dirty="0"/>
          </a:p>
          <a:p>
            <a:r>
              <a:rPr lang="es-ES" dirty="0" smtClean="0"/>
              <a:t>Podrás ver la </a:t>
            </a:r>
            <a:r>
              <a:rPr lang="es-ES" dirty="0"/>
              <a:t>descripción de estas acciones </a:t>
            </a:r>
            <a:r>
              <a:rPr lang="es-ES" dirty="0" smtClean="0"/>
              <a:t>a </a:t>
            </a:r>
            <a:r>
              <a:rPr lang="es-ES" dirty="0"/>
              <a:t>lo largo de esta ficha </a:t>
            </a:r>
            <a:r>
              <a:rPr lang="es-ES" dirty="0" smtClean="0"/>
              <a:t>informativa.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802734" y="116210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Instrucciones cursadas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740352" y="3579862"/>
            <a:ext cx="864096" cy="792088"/>
          </a:xfrm>
          <a:prstGeom prst="rect">
            <a:avLst/>
          </a:prstGeom>
          <a:noFill/>
          <a:ln>
            <a:solidFill>
              <a:srgbClr val="8C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xmlns="" id="{D51FEA95-A609-6935-2DDB-47156AECB89C}"/>
              </a:ext>
            </a:extLst>
          </p:cNvPr>
          <p:cNvSpPr txBox="1">
            <a:spLocks/>
          </p:cNvSpPr>
          <p:nvPr/>
        </p:nvSpPr>
        <p:spPr>
          <a:xfrm>
            <a:off x="338002" y="1466332"/>
            <a:ext cx="366305" cy="279390"/>
          </a:xfrm>
          <a:prstGeom prst="rect">
            <a:avLst/>
          </a:prstGeom>
          <a:solidFill>
            <a:srgbClr val="8CFF00"/>
          </a:solidFill>
        </p:spPr>
        <p:txBody>
          <a:bodyPr anchor="ctr"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b="1" kern="1200" baseline="0">
                <a:solidFill>
                  <a:srgbClr val="00685D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3</a:t>
            </a:r>
            <a:r>
              <a:rPr lang="es-E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3268414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922" y="1478399"/>
            <a:ext cx="4413938" cy="2674409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04307" y="1400386"/>
            <a:ext cx="3635069" cy="2602361"/>
          </a:xfrm>
        </p:spPr>
        <p:txBody>
          <a:bodyPr>
            <a:normAutofit/>
          </a:bodyPr>
          <a:lstStyle/>
          <a:p>
            <a:r>
              <a:rPr lang="es-ES" dirty="0"/>
              <a:t>Tras seleccionar </a:t>
            </a:r>
            <a:r>
              <a:rPr lang="es-ES" dirty="0" smtClean="0"/>
              <a:t>una </a:t>
            </a:r>
            <a:r>
              <a:rPr lang="es-ES" dirty="0"/>
              <a:t>cuenta de remesas, </a:t>
            </a:r>
            <a:r>
              <a:rPr lang="es-ES" dirty="0" smtClean="0"/>
              <a:t>si haces </a:t>
            </a:r>
            <a:r>
              <a:rPr lang="es-ES" dirty="0"/>
              <a:t>clic en la opción </a:t>
            </a:r>
            <a:r>
              <a:rPr lang="es-ES" b="1" dirty="0"/>
              <a:t>“Próximos vencimientos”</a:t>
            </a:r>
            <a:r>
              <a:rPr lang="es-ES" dirty="0"/>
              <a:t>,</a:t>
            </a:r>
            <a:r>
              <a:rPr lang="es-ES" b="1" dirty="0"/>
              <a:t> </a:t>
            </a:r>
            <a:r>
              <a:rPr lang="es-ES" dirty="0" smtClean="0"/>
              <a:t>aparecerá el </a:t>
            </a:r>
            <a:r>
              <a:rPr lang="es-ES" dirty="0"/>
              <a:t>listado de </a:t>
            </a:r>
            <a:r>
              <a:rPr lang="es-ES" dirty="0" smtClean="0"/>
              <a:t>los vencimientos </a:t>
            </a:r>
            <a:r>
              <a:rPr lang="es-ES" dirty="0"/>
              <a:t>pendientes de pago de remesas autorizadas sobre los que se pueden realizar una serie de acciones tales como:</a:t>
            </a:r>
          </a:p>
          <a:p>
            <a:pPr marL="171450" indent="-171450">
              <a:buFontTx/>
              <a:buChar char="-"/>
            </a:pPr>
            <a:r>
              <a:rPr lang="es-ES" dirty="0"/>
              <a:t>Vincular cobertura de tipo de cambio</a:t>
            </a:r>
          </a:p>
          <a:p>
            <a:pPr marL="171450" indent="-171450">
              <a:buFontTx/>
              <a:buChar char="-"/>
            </a:pPr>
            <a:r>
              <a:rPr lang="es-ES" dirty="0"/>
              <a:t>Ver cobertura solicitada</a:t>
            </a:r>
          </a:p>
          <a:p>
            <a:pPr marL="171450" indent="-171450">
              <a:buFontTx/>
              <a:buChar char="-"/>
            </a:pPr>
            <a:r>
              <a:rPr lang="es-ES" dirty="0"/>
              <a:t>Solicitud de financiación</a:t>
            </a:r>
          </a:p>
          <a:p>
            <a:pPr marL="171450" indent="-171450">
              <a:buFontTx/>
              <a:buChar char="-"/>
            </a:pPr>
            <a:r>
              <a:rPr lang="es-ES" dirty="0"/>
              <a:t>Ver financiación solicitada</a:t>
            </a:r>
          </a:p>
          <a:p>
            <a:endParaRPr lang="es-ES" b="1" dirty="0"/>
          </a:p>
          <a:p>
            <a:r>
              <a:rPr lang="es-ES" dirty="0"/>
              <a:t>La descripción de estas acciones se puede ver a lo largo de esta ficha de producto.</a:t>
            </a:r>
          </a:p>
        </p:txBody>
      </p:sp>
      <p:sp>
        <p:nvSpPr>
          <p:cNvPr id="12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326221" y="1337541"/>
            <a:ext cx="349540" cy="281716"/>
          </a:xfrm>
        </p:spPr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02734" y="116210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Próximos vencimientos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308304" y="3651869"/>
            <a:ext cx="1152128" cy="350877"/>
          </a:xfrm>
          <a:prstGeom prst="rect">
            <a:avLst/>
          </a:prstGeom>
          <a:noFill/>
          <a:ln>
            <a:solidFill>
              <a:srgbClr val="8C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4377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14348" y="1563639"/>
            <a:ext cx="4073676" cy="3096343"/>
          </a:xfrm>
        </p:spPr>
        <p:txBody>
          <a:bodyPr>
            <a:normAutofit/>
          </a:bodyPr>
          <a:lstStyle/>
          <a:p>
            <a:r>
              <a:rPr lang="es-ES" dirty="0"/>
              <a:t>Al hacer clic sobre la opción “</a:t>
            </a:r>
            <a:r>
              <a:rPr lang="es-ES" b="1" dirty="0"/>
              <a:t>Ver detalle</a:t>
            </a:r>
            <a:r>
              <a:rPr lang="es-ES" dirty="0"/>
              <a:t>” del listado de remesas, </a:t>
            </a:r>
            <a:r>
              <a:rPr lang="es-ES" dirty="0" smtClean="0"/>
              <a:t>obtendrás </a:t>
            </a:r>
            <a:r>
              <a:rPr lang="es-ES" dirty="0"/>
              <a:t>toda la información relacionada con </a:t>
            </a:r>
            <a:r>
              <a:rPr lang="es-ES" dirty="0" smtClean="0"/>
              <a:t>la operación seleccionada. </a:t>
            </a:r>
            <a:r>
              <a:rPr lang="es-ES" dirty="0"/>
              <a:t>Esto es: fecha de alta, tipo de remesa, </a:t>
            </a:r>
            <a:r>
              <a:rPr lang="es-ES" dirty="0" smtClean="0"/>
              <a:t>estado en que se encuentra, instrucciones transmitidas, </a:t>
            </a:r>
            <a:r>
              <a:rPr lang="es-ES" dirty="0"/>
              <a:t>importe y moneda, vencimiento, </a:t>
            </a:r>
            <a:r>
              <a:rPr lang="es-ES" dirty="0" smtClean="0"/>
              <a:t>condiciones para la entrega </a:t>
            </a:r>
            <a:r>
              <a:rPr lang="es-ES" dirty="0"/>
              <a:t>de documentos, cuenta de cargo, datos </a:t>
            </a:r>
            <a:r>
              <a:rPr lang="es-ES" dirty="0" smtClean="0"/>
              <a:t>de tu </a:t>
            </a:r>
            <a:r>
              <a:rPr lang="es-ES" dirty="0"/>
              <a:t>proveedor, </a:t>
            </a:r>
            <a:r>
              <a:rPr lang="es-ES" dirty="0" smtClean="0"/>
              <a:t>instrucciones de protesto, reparto de los gastos bancarios e </a:t>
            </a:r>
            <a:r>
              <a:rPr lang="es-ES" dirty="0"/>
              <a:t>información </a:t>
            </a:r>
            <a:r>
              <a:rPr lang="es-ES" dirty="0" smtClean="0"/>
              <a:t>sobre el </a:t>
            </a:r>
            <a:r>
              <a:rPr lang="es-ES" dirty="0"/>
              <a:t>banco remitente.</a:t>
            </a:r>
          </a:p>
          <a:p>
            <a:endParaRPr lang="es-ES" dirty="0"/>
          </a:p>
          <a:p>
            <a:r>
              <a:rPr lang="es-ES" dirty="0"/>
              <a:t>Al final de la pantalla, </a:t>
            </a:r>
            <a:r>
              <a:rPr lang="es-ES" dirty="0" smtClean="0"/>
              <a:t>podrás </a:t>
            </a:r>
            <a:r>
              <a:rPr lang="es-ES" dirty="0"/>
              <a:t>realizar las siguientes </a:t>
            </a:r>
            <a:r>
              <a:rPr lang="es-ES" b="1" dirty="0"/>
              <a:t>acciones:</a:t>
            </a:r>
          </a:p>
          <a:p>
            <a:endParaRPr lang="es-ES" dirty="0"/>
          </a:p>
          <a:p>
            <a:r>
              <a:rPr lang="es-ES" b="1" dirty="0"/>
              <a:t>Consulta más detalle:	 Otras acciones:</a:t>
            </a:r>
          </a:p>
          <a:p>
            <a:r>
              <a:rPr lang="es-ES" dirty="0"/>
              <a:t>- Documentos	 - Comunicación adicional</a:t>
            </a:r>
          </a:p>
          <a:p>
            <a:r>
              <a:rPr lang="es-ES" dirty="0"/>
              <a:t>- Vencimientos	 - Cobertura tipo de cambio     </a:t>
            </a:r>
          </a:p>
          <a:p>
            <a:pPr marL="0" indent="0"/>
            <a:r>
              <a:rPr lang="es-ES" dirty="0"/>
              <a:t>- Mensajes SWIFT    	 - Solicitud de financiación </a:t>
            </a:r>
          </a:p>
          <a:p>
            <a:pPr marL="0" indent="0"/>
            <a:r>
              <a:rPr lang="es-ES" dirty="0"/>
              <a:t>- Liquidaciones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42974" y="120359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Ver detalle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59" y="1275606"/>
            <a:ext cx="36088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01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21376"/>
            <a:ext cx="4968552" cy="1520689"/>
          </a:xfrm>
          <a:prstGeom prst="rect">
            <a:avLst/>
          </a:prstGeom>
        </p:spPr>
      </p:pic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14348" y="1428741"/>
            <a:ext cx="6953996" cy="782969"/>
          </a:xfrm>
        </p:spPr>
        <p:txBody>
          <a:bodyPr>
            <a:normAutofit/>
          </a:bodyPr>
          <a:lstStyle/>
          <a:p>
            <a:r>
              <a:rPr lang="es-ES" dirty="0"/>
              <a:t>Al hacer clic sobre la opción “</a:t>
            </a:r>
            <a:r>
              <a:rPr lang="es-ES" b="1" dirty="0"/>
              <a:t>Documentos</a:t>
            </a:r>
            <a:r>
              <a:rPr lang="es-ES" dirty="0"/>
              <a:t>” del listado </a:t>
            </a:r>
            <a:r>
              <a:rPr lang="es-ES" b="1" dirty="0"/>
              <a:t>“Más detalle”</a:t>
            </a:r>
            <a:r>
              <a:rPr lang="es-ES" dirty="0"/>
              <a:t>, aparece un listado de los documentos asociados a </a:t>
            </a:r>
            <a:r>
              <a:rPr lang="es-ES" dirty="0" smtClean="0"/>
              <a:t>tu remesa, </a:t>
            </a:r>
            <a:r>
              <a:rPr lang="es-ES" dirty="0"/>
              <a:t>con la siguiente información: tipo de </a:t>
            </a:r>
            <a:r>
              <a:rPr lang="es-ES" dirty="0" smtClean="0"/>
              <a:t>documento y número de originales </a:t>
            </a:r>
            <a:r>
              <a:rPr lang="es-ES" dirty="0"/>
              <a:t>y copias </a:t>
            </a:r>
            <a:r>
              <a:rPr lang="es-ES" dirty="0" smtClean="0"/>
              <a:t>de </a:t>
            </a:r>
            <a:r>
              <a:rPr lang="es-ES" dirty="0"/>
              <a:t>los </a:t>
            </a:r>
            <a:r>
              <a:rPr lang="es-ES" dirty="0" smtClean="0"/>
              <a:t>mismos que han sido presentados.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842974" y="1275607"/>
            <a:ext cx="6681354" cy="176430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Documentos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508104" y="3147814"/>
            <a:ext cx="864096" cy="276915"/>
          </a:xfrm>
          <a:prstGeom prst="rect">
            <a:avLst/>
          </a:prstGeom>
          <a:noFill/>
          <a:ln>
            <a:solidFill>
              <a:srgbClr val="8C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641238"/>
            <a:ext cx="2502308" cy="1103323"/>
          </a:xfrm>
          <a:prstGeom prst="rect">
            <a:avLst/>
          </a:prstGeom>
        </p:spPr>
      </p:pic>
      <p:cxnSp>
        <p:nvCxnSpPr>
          <p:cNvPr id="16" name="Conector recto de flecha 15"/>
          <p:cNvCxnSpPr/>
          <p:nvPr/>
        </p:nvCxnSpPr>
        <p:spPr>
          <a:xfrm>
            <a:off x="5940152" y="3346987"/>
            <a:ext cx="0" cy="312434"/>
          </a:xfrm>
          <a:prstGeom prst="straightConnector1">
            <a:avLst/>
          </a:prstGeom>
          <a:ln>
            <a:solidFill>
              <a:srgbClr val="8C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3710382" y="4491017"/>
            <a:ext cx="1248676" cy="246778"/>
          </a:xfrm>
          <a:prstGeom prst="rect">
            <a:avLst/>
          </a:prstGeom>
          <a:noFill/>
          <a:ln>
            <a:solidFill>
              <a:srgbClr val="8C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292080" y="4397660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Montserrat Light"/>
              </a:rPr>
              <a:t>Al pinchar sobre el documento, se descarga automáticamente el archivo.</a:t>
            </a:r>
          </a:p>
        </p:txBody>
      </p:sp>
    </p:spTree>
    <p:extLst>
      <p:ext uri="{BB962C8B-B14F-4D97-AF65-F5344CB8AC3E}">
        <p14:creationId xmlns:p14="http://schemas.microsoft.com/office/powerpoint/2010/main" xmlns="" val="346578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335795" y="1411972"/>
            <a:ext cx="249876" cy="261610"/>
          </a:xfrm>
        </p:spPr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626951" y="1394148"/>
            <a:ext cx="3785644" cy="2545754"/>
          </a:xfrm>
        </p:spPr>
        <p:txBody>
          <a:bodyPr>
            <a:normAutofit/>
          </a:bodyPr>
          <a:lstStyle/>
          <a:p>
            <a:r>
              <a:rPr lang="es-ES" dirty="0"/>
              <a:t>Al hacer clic sobre la opción “</a:t>
            </a:r>
            <a:r>
              <a:rPr lang="es-ES" b="1" dirty="0"/>
              <a:t>Vencimientos</a:t>
            </a:r>
            <a:r>
              <a:rPr lang="es-ES" dirty="0"/>
              <a:t>” del listado </a:t>
            </a:r>
            <a:r>
              <a:rPr lang="es-ES" b="1" dirty="0"/>
              <a:t>“Más detalle”, </a:t>
            </a:r>
            <a:r>
              <a:rPr lang="es-ES" dirty="0" smtClean="0"/>
              <a:t>podrás ver </a:t>
            </a:r>
            <a:r>
              <a:rPr lang="es-ES" dirty="0"/>
              <a:t>un listado de los vencimientos asociados a </a:t>
            </a:r>
            <a:r>
              <a:rPr lang="es-ES" dirty="0" smtClean="0"/>
              <a:t>tu remesa, </a:t>
            </a:r>
            <a:r>
              <a:rPr lang="es-ES" dirty="0"/>
              <a:t>con la siguiente información: fecha, tipo y situación del pago, importe y moneda</a:t>
            </a:r>
            <a:r>
              <a:rPr lang="es-ES" dirty="0" smtClean="0"/>
              <a:t>, si tiene coberturas </a:t>
            </a:r>
            <a:r>
              <a:rPr lang="es-ES" dirty="0"/>
              <a:t>vinculadas y </a:t>
            </a:r>
            <a:r>
              <a:rPr lang="es-ES" dirty="0" smtClean="0"/>
              <a:t>si has solicitado ya su </a:t>
            </a:r>
            <a:r>
              <a:rPr lang="es-ES" dirty="0"/>
              <a:t>financiación. </a:t>
            </a:r>
            <a:endParaRPr lang="es-ES" dirty="0" smtClean="0"/>
          </a:p>
          <a:p>
            <a:r>
              <a:rPr lang="es-ES" dirty="0" smtClean="0"/>
              <a:t>También podrás </a:t>
            </a:r>
            <a:r>
              <a:rPr lang="es-ES" dirty="0"/>
              <a:t>realizar las siguientes acciones sobre cada </a:t>
            </a:r>
            <a:r>
              <a:rPr lang="es-ES" dirty="0" smtClean="0"/>
              <a:t>vencimiento (disponibles </a:t>
            </a:r>
            <a:r>
              <a:rPr lang="es-ES" dirty="0"/>
              <a:t>en función de la situación de la remesa y la información sobre cobertura y </a:t>
            </a:r>
            <a:r>
              <a:rPr lang="es-ES" dirty="0" smtClean="0"/>
              <a:t>financiación): solicitar la financiación del importe a pagar y, en caso de que fuera en divisa, vincularle </a:t>
            </a:r>
            <a:r>
              <a:rPr lang="es-ES" dirty="0"/>
              <a:t>una cobertura de tipo de </a:t>
            </a:r>
            <a:r>
              <a:rPr lang="es-ES" dirty="0" smtClean="0"/>
              <a:t>cambio. </a:t>
            </a:r>
          </a:p>
          <a:p>
            <a:r>
              <a:rPr lang="es-ES" dirty="0" smtClean="0"/>
              <a:t>Una vez las tengas ya contratadas, te mostraremos sus características.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875" y="1673582"/>
            <a:ext cx="4450278" cy="183479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55576" y="1242010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Vencimientos</a:t>
            </a:r>
          </a:p>
        </p:txBody>
      </p:sp>
    </p:spTree>
    <p:extLst>
      <p:ext uri="{BB962C8B-B14F-4D97-AF65-F5344CB8AC3E}">
        <p14:creationId xmlns:p14="http://schemas.microsoft.com/office/powerpoint/2010/main" xmlns="" val="362156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14349" y="1428741"/>
            <a:ext cx="3657017" cy="176878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Al hacer clic sobre la opción “</a:t>
            </a:r>
            <a:r>
              <a:rPr lang="es-ES" b="1" dirty="0"/>
              <a:t>Ver coberturas solicitadas</a:t>
            </a:r>
            <a:r>
              <a:rPr lang="es-ES" dirty="0"/>
              <a:t>” del listado anterior de </a:t>
            </a:r>
            <a:r>
              <a:rPr lang="es-ES" b="1" dirty="0"/>
              <a:t>“Vencimientos</a:t>
            </a:r>
            <a:r>
              <a:rPr lang="es-ES" b="1" dirty="0" smtClean="0"/>
              <a:t>”</a:t>
            </a:r>
            <a:r>
              <a:rPr lang="es-ES" dirty="0" smtClean="0"/>
              <a:t>,</a:t>
            </a:r>
            <a:r>
              <a:rPr lang="es-ES" b="1" dirty="0" smtClean="0"/>
              <a:t> </a:t>
            </a:r>
            <a:r>
              <a:rPr lang="es-ES" dirty="0" smtClean="0"/>
              <a:t>donde </a:t>
            </a:r>
            <a:r>
              <a:rPr lang="es-ES" dirty="0"/>
              <a:t>el valor de la columna “</a:t>
            </a:r>
            <a:r>
              <a:rPr lang="es-ES" b="1" dirty="0"/>
              <a:t>Coberturas solicitadas” </a:t>
            </a:r>
            <a:r>
              <a:rPr lang="es-ES" dirty="0"/>
              <a:t>es SI, </a:t>
            </a:r>
            <a:r>
              <a:rPr lang="es-ES" dirty="0" smtClean="0"/>
              <a:t>te mostraremos </a:t>
            </a:r>
            <a:r>
              <a:rPr lang="es-ES" dirty="0"/>
              <a:t>el detalle del vencimiento (fecha de pago, </a:t>
            </a:r>
            <a:r>
              <a:rPr lang="es-ES" dirty="0" smtClean="0"/>
              <a:t>tipo de remesa, </a:t>
            </a:r>
            <a:r>
              <a:rPr lang="es-ES" dirty="0"/>
              <a:t>importe y moneda) y un listado de las coberturas </a:t>
            </a:r>
            <a:r>
              <a:rPr lang="es-ES" dirty="0" smtClean="0"/>
              <a:t>solicitadas, </a:t>
            </a:r>
            <a:r>
              <a:rPr lang="es-ES" dirty="0"/>
              <a:t>con la siguiente información: referencia, </a:t>
            </a:r>
            <a:r>
              <a:rPr lang="es-ES" dirty="0" smtClean="0"/>
              <a:t>origen de la instrucción (web o </a:t>
            </a:r>
            <a:r>
              <a:rPr lang="es-ES" dirty="0"/>
              <a:t>entidad), </a:t>
            </a:r>
            <a:r>
              <a:rPr lang="es-ES" dirty="0" smtClean="0"/>
              <a:t>fecha de la </a:t>
            </a:r>
            <a:r>
              <a:rPr lang="es-ES" dirty="0"/>
              <a:t>instrucción, importe a aplicar, moneda y </a:t>
            </a:r>
            <a:r>
              <a:rPr lang="es-ES" dirty="0" smtClean="0"/>
              <a:t>estado o tratamiento dado a la instrucción por la Entidad (pendiente</a:t>
            </a:r>
            <a:r>
              <a:rPr lang="es-ES" dirty="0"/>
              <a:t>, reservado, modificado, eliminado, aprobado y rechazado)</a:t>
            </a:r>
          </a:p>
        </p:txBody>
      </p:sp>
      <p:sp>
        <p:nvSpPr>
          <p:cNvPr id="9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647067" y="1446565"/>
            <a:ext cx="249876" cy="261610"/>
          </a:xfrm>
        </p:spPr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0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4938223" y="1428741"/>
            <a:ext cx="3785644" cy="1719073"/>
          </a:xfrm>
        </p:spPr>
        <p:txBody>
          <a:bodyPr>
            <a:normAutofit/>
          </a:bodyPr>
          <a:lstStyle/>
          <a:p>
            <a:r>
              <a:rPr lang="es-ES" dirty="0"/>
              <a:t>Al hacer clic sobre la opción “</a:t>
            </a:r>
            <a:r>
              <a:rPr lang="es-ES" b="1" dirty="0"/>
              <a:t>Vincular cobertura de tipo de cambio” </a:t>
            </a:r>
            <a:r>
              <a:rPr lang="es-ES" dirty="0"/>
              <a:t>del listado anterior de </a:t>
            </a:r>
            <a:r>
              <a:rPr lang="es-ES" b="1" dirty="0"/>
              <a:t>“Vencimientos” </a:t>
            </a:r>
            <a:r>
              <a:rPr lang="es-ES" dirty="0"/>
              <a:t>donde el valor de la columna “</a:t>
            </a:r>
            <a:r>
              <a:rPr lang="es-ES" b="1" dirty="0"/>
              <a:t>Coberturas solicitadas” </a:t>
            </a:r>
            <a:r>
              <a:rPr lang="es-ES" dirty="0"/>
              <a:t>es NO,</a:t>
            </a:r>
            <a:r>
              <a:rPr lang="es-ES" b="1" dirty="0"/>
              <a:t> </a:t>
            </a:r>
            <a:r>
              <a:rPr lang="es-ES" dirty="0" smtClean="0"/>
              <a:t>podrás ver </a:t>
            </a:r>
            <a:r>
              <a:rPr lang="es-ES" dirty="0"/>
              <a:t>el detalle del </a:t>
            </a:r>
            <a:r>
              <a:rPr lang="es-ES" dirty="0" smtClean="0"/>
              <a:t>vencimiento en cuestión </a:t>
            </a:r>
            <a:r>
              <a:rPr lang="es-ES" dirty="0"/>
              <a:t>(fecha de pago, importe y moneda), y a continuación, </a:t>
            </a:r>
            <a:r>
              <a:rPr lang="es-ES" dirty="0" smtClean="0"/>
              <a:t>podrás vincularle </a:t>
            </a:r>
            <a:r>
              <a:rPr lang="es-ES" dirty="0"/>
              <a:t>hasta 3 coberturas. </a:t>
            </a:r>
            <a:r>
              <a:rPr lang="es-ES" dirty="0" smtClean="0"/>
              <a:t>Podrás hacerlo, bien </a:t>
            </a:r>
            <a:r>
              <a:rPr lang="es-ES" dirty="0"/>
              <a:t>tecleando la referencia de la cobertura a vincular, o </a:t>
            </a:r>
            <a:r>
              <a:rPr lang="es-ES" dirty="0" smtClean="0"/>
              <a:t>bien utilizando el </a:t>
            </a:r>
            <a:r>
              <a:rPr lang="es-ES" dirty="0"/>
              <a:t>buscador de coberturas disponibles.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9" y="3197524"/>
            <a:ext cx="3245202" cy="1500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7642" y="3150623"/>
            <a:ext cx="3546806" cy="173179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42974" y="1203598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Coberturas de tipo de cambio</a:t>
            </a:r>
          </a:p>
        </p:txBody>
      </p:sp>
    </p:spTree>
    <p:extLst>
      <p:ext uri="{BB962C8B-B14F-4D97-AF65-F5344CB8AC3E}">
        <p14:creationId xmlns:p14="http://schemas.microsoft.com/office/powerpoint/2010/main" xmlns="" val="394228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14348" y="1428741"/>
            <a:ext cx="3785644" cy="1575057"/>
          </a:xfrm>
        </p:spPr>
        <p:txBody>
          <a:bodyPr>
            <a:normAutofit/>
          </a:bodyPr>
          <a:lstStyle/>
          <a:p>
            <a:r>
              <a:rPr lang="es-ES" dirty="0"/>
              <a:t>Al hacer clic sobre la opción “</a:t>
            </a:r>
            <a:r>
              <a:rPr lang="es-ES" b="1" dirty="0"/>
              <a:t>Buscador de coberturas</a:t>
            </a:r>
            <a:r>
              <a:rPr lang="es-ES" dirty="0"/>
              <a:t>” que aparece en la pantalla </a:t>
            </a:r>
            <a:r>
              <a:rPr lang="es-ES" dirty="0" smtClean="0"/>
              <a:t>anterior, podrás </a:t>
            </a:r>
            <a:r>
              <a:rPr lang="es-ES" dirty="0"/>
              <a:t>realizar la búsqueda de las coberturas disponibles para </a:t>
            </a:r>
            <a:r>
              <a:rPr lang="es-ES" dirty="0" smtClean="0"/>
              <a:t>vincular. Puedes filtrar, </a:t>
            </a:r>
            <a:r>
              <a:rPr lang="es-ES" dirty="0"/>
              <a:t>tanto por </a:t>
            </a:r>
            <a:r>
              <a:rPr lang="es-ES" dirty="0" smtClean="0"/>
              <a:t>su fecha </a:t>
            </a:r>
            <a:r>
              <a:rPr lang="es-ES" dirty="0"/>
              <a:t>de vencimiento </a:t>
            </a:r>
            <a:r>
              <a:rPr lang="es-ES" dirty="0" smtClean="0"/>
              <a:t>como </a:t>
            </a:r>
            <a:r>
              <a:rPr lang="es-ES" dirty="0"/>
              <a:t>por el importe disponible de la misma.</a:t>
            </a:r>
          </a:p>
        </p:txBody>
      </p:sp>
      <p:sp>
        <p:nvSpPr>
          <p:cNvPr id="9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647067" y="1446565"/>
            <a:ext cx="249876" cy="261610"/>
          </a:xfrm>
        </p:spPr>
        <p:txBody>
          <a:bodyPr/>
          <a:lstStyle/>
          <a:p>
            <a:r>
              <a:rPr lang="es-ES" dirty="0"/>
              <a:t>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16" y="2651872"/>
            <a:ext cx="4076800" cy="14954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261" y="2695921"/>
            <a:ext cx="3762195" cy="2158819"/>
          </a:xfrm>
          <a:prstGeom prst="rect">
            <a:avLst/>
          </a:prstGeom>
        </p:spPr>
      </p:pic>
      <p:sp>
        <p:nvSpPr>
          <p:cNvPr id="10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4938223" y="1428741"/>
            <a:ext cx="3785644" cy="1359033"/>
          </a:xfrm>
        </p:spPr>
        <p:txBody>
          <a:bodyPr>
            <a:normAutofit/>
          </a:bodyPr>
          <a:lstStyle/>
          <a:p>
            <a:r>
              <a:rPr lang="es-ES" dirty="0"/>
              <a:t>Al hacer clic sobre “</a:t>
            </a:r>
            <a:r>
              <a:rPr lang="es-ES" b="1" dirty="0"/>
              <a:t>Buscar” </a:t>
            </a:r>
            <a:r>
              <a:rPr lang="es-ES" dirty="0" smtClean="0"/>
              <a:t>te mostraremos </a:t>
            </a:r>
            <a:r>
              <a:rPr lang="es-ES" dirty="0"/>
              <a:t>un listado de </a:t>
            </a:r>
            <a:r>
              <a:rPr lang="es-ES" dirty="0" smtClean="0"/>
              <a:t>las coberturas que puedes vincular a tu remesa </a:t>
            </a:r>
            <a:r>
              <a:rPr lang="es-ES" dirty="0"/>
              <a:t>(se pueden </a:t>
            </a:r>
            <a:r>
              <a:rPr lang="es-ES" dirty="0" smtClean="0"/>
              <a:t>combinar </a:t>
            </a:r>
            <a:r>
              <a:rPr lang="es-ES" dirty="0"/>
              <a:t>hasta </a:t>
            </a:r>
            <a:r>
              <a:rPr lang="es-ES" dirty="0" smtClean="0"/>
              <a:t>3, para cubrir una misma remesa). Verás </a:t>
            </a:r>
            <a:r>
              <a:rPr lang="es-ES" dirty="0"/>
              <a:t>la siguiente información: referencia, tipo </a:t>
            </a:r>
            <a:r>
              <a:rPr lang="es-ES" dirty="0" smtClean="0"/>
              <a:t>(importación), </a:t>
            </a:r>
            <a:r>
              <a:rPr lang="es-ES" dirty="0"/>
              <a:t>subtipo (tradicional o americano), </a:t>
            </a:r>
            <a:r>
              <a:rPr lang="es-ES" dirty="0" smtClean="0"/>
              <a:t>importe disponible, </a:t>
            </a:r>
            <a:r>
              <a:rPr lang="es-ES" dirty="0"/>
              <a:t>moneda, tipo de cambio y fecha de </a:t>
            </a:r>
            <a:r>
              <a:rPr lang="es-ES" dirty="0" smtClean="0"/>
              <a:t>vencimiento.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9192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14348" y="1395425"/>
            <a:ext cx="3785644" cy="1575057"/>
          </a:xfrm>
        </p:spPr>
        <p:txBody>
          <a:bodyPr>
            <a:normAutofit/>
          </a:bodyPr>
          <a:lstStyle/>
          <a:p>
            <a:r>
              <a:rPr lang="es-ES" dirty="0"/>
              <a:t>Tras seleccionar del listado anterior la/s cobertura/s que </a:t>
            </a:r>
            <a:r>
              <a:rPr lang="es-ES" dirty="0" smtClean="0"/>
              <a:t>quieras </a:t>
            </a:r>
            <a:r>
              <a:rPr lang="es-ES" dirty="0"/>
              <a:t>vincular </a:t>
            </a:r>
            <a:r>
              <a:rPr lang="es-ES" dirty="0" smtClean="0"/>
              <a:t>y </a:t>
            </a:r>
            <a:r>
              <a:rPr lang="es-ES" dirty="0"/>
              <a:t>hacer clic en “continuar”, aparece la siguiente pantalla para indicar el importe </a:t>
            </a:r>
            <a:r>
              <a:rPr lang="es-ES" dirty="0" smtClean="0"/>
              <a:t>de cobertura que deseas aplicar. </a:t>
            </a:r>
            <a:r>
              <a:rPr lang="es-ES" dirty="0"/>
              <a:t>Tras </a:t>
            </a:r>
            <a:r>
              <a:rPr lang="es-ES" dirty="0" smtClean="0"/>
              <a:t>hacerlo, se te mostrará </a:t>
            </a:r>
            <a:r>
              <a:rPr lang="es-ES" dirty="0"/>
              <a:t>la pantalla de firma de la operación y se </a:t>
            </a:r>
            <a:r>
              <a:rPr lang="es-ES" dirty="0" smtClean="0"/>
              <a:t>finalizará </a:t>
            </a:r>
            <a:r>
              <a:rPr lang="es-ES" dirty="0"/>
              <a:t>la operativa.</a:t>
            </a:r>
          </a:p>
        </p:txBody>
      </p:sp>
      <p:sp>
        <p:nvSpPr>
          <p:cNvPr id="10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4938223" y="1428741"/>
            <a:ext cx="3785644" cy="854977"/>
          </a:xfrm>
        </p:spPr>
        <p:txBody>
          <a:bodyPr>
            <a:normAutofit/>
          </a:bodyPr>
          <a:lstStyle/>
          <a:p>
            <a:r>
              <a:rPr lang="es-ES" dirty="0"/>
              <a:t>En el listado de </a:t>
            </a:r>
            <a:r>
              <a:rPr lang="es-ES" b="1" dirty="0"/>
              <a:t>“Vencimientos”</a:t>
            </a:r>
            <a:r>
              <a:rPr lang="es-ES" dirty="0"/>
              <a:t>, si en la columna </a:t>
            </a:r>
            <a:r>
              <a:rPr lang="es-ES" b="1" dirty="0"/>
              <a:t>“Solicitud de financiación”</a:t>
            </a:r>
            <a:r>
              <a:rPr lang="es-ES" dirty="0"/>
              <a:t>, aparece el valor SI, </a:t>
            </a:r>
            <a:r>
              <a:rPr lang="es-ES" dirty="0" smtClean="0"/>
              <a:t>puedes </a:t>
            </a:r>
            <a:r>
              <a:rPr lang="es-ES" dirty="0"/>
              <a:t>realizar la acción </a:t>
            </a:r>
            <a:r>
              <a:rPr lang="es-ES" b="1" dirty="0"/>
              <a:t>“Ver financiación solicitada”, </a:t>
            </a:r>
            <a:r>
              <a:rPr lang="es-ES" dirty="0"/>
              <a:t>para obtener más detalle.</a:t>
            </a:r>
          </a:p>
        </p:txBody>
      </p:sp>
      <p:sp>
        <p:nvSpPr>
          <p:cNvPr id="12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294920" y="1435016"/>
            <a:ext cx="349540" cy="281716"/>
          </a:xfrm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3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540584" y="1419427"/>
            <a:ext cx="349540" cy="281716"/>
          </a:xfrm>
        </p:spPr>
        <p:txBody>
          <a:bodyPr/>
          <a:lstStyle/>
          <a:p>
            <a:r>
              <a:rPr lang="es-ES" dirty="0"/>
              <a:t>11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354" y="2462084"/>
            <a:ext cx="4153156" cy="164021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066849" y="1219992"/>
            <a:ext cx="3528392" cy="175433"/>
          </a:xfrm>
          <a:prstGeom prst="rect">
            <a:avLst/>
          </a:prstGeom>
          <a:solidFill>
            <a:srgbClr val="8C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685D"/>
                </a:solidFill>
              </a:rPr>
              <a:t>Financiación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60" y="2537001"/>
            <a:ext cx="3884503" cy="23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01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714348" y="1395425"/>
            <a:ext cx="3785644" cy="1320341"/>
          </a:xfrm>
        </p:spPr>
        <p:txBody>
          <a:bodyPr>
            <a:normAutofit/>
          </a:bodyPr>
          <a:lstStyle/>
          <a:p>
            <a:r>
              <a:rPr lang="es-ES" dirty="0"/>
              <a:t>En la pantalla de Financiación del vencimiento, </a:t>
            </a:r>
            <a:r>
              <a:rPr lang="es-ES" dirty="0" smtClean="0"/>
              <a:t>podrás </a:t>
            </a:r>
            <a:r>
              <a:rPr lang="es-ES" dirty="0"/>
              <a:t>ver un detalle del vencimiento seleccionado anteriormente, y una tabla en la que </a:t>
            </a:r>
            <a:r>
              <a:rPr lang="es-ES" dirty="0" smtClean="0"/>
              <a:t>te informamos </a:t>
            </a:r>
            <a:r>
              <a:rPr lang="es-ES" dirty="0"/>
              <a:t>sobre el origen de la solicitud (entidad o web), fecha de la instrucción, cuenta de abono y moneda de la misma, importe a </a:t>
            </a:r>
            <a:r>
              <a:rPr lang="es-ES" dirty="0" smtClean="0"/>
              <a:t>financiar, moneda y </a:t>
            </a:r>
            <a:r>
              <a:rPr lang="es-ES" dirty="0"/>
              <a:t>tipo de financiación. En acciones podemos </a:t>
            </a:r>
            <a:r>
              <a:rPr lang="es-ES" b="1" dirty="0"/>
              <a:t>“Ver vencimientos solicitados”.</a:t>
            </a:r>
          </a:p>
        </p:txBody>
      </p:sp>
      <p:sp>
        <p:nvSpPr>
          <p:cNvPr id="10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4938223" y="1428741"/>
            <a:ext cx="3785644" cy="854977"/>
          </a:xfrm>
        </p:spPr>
        <p:txBody>
          <a:bodyPr>
            <a:normAutofit/>
          </a:bodyPr>
          <a:lstStyle/>
          <a:p>
            <a:r>
              <a:rPr lang="es-ES" dirty="0"/>
              <a:t>Tras hacer clic en “Ver vencimientos solicitados”, </a:t>
            </a:r>
            <a:r>
              <a:rPr lang="es-ES" dirty="0" smtClean="0"/>
              <a:t>verás </a:t>
            </a:r>
            <a:r>
              <a:rPr lang="es-ES" dirty="0"/>
              <a:t>una pantalla con los detalles del vencimiento, la información sobre la financiación del vencimiento y los vencimientos solicitados (</a:t>
            </a:r>
            <a:r>
              <a:rPr lang="es-ES" dirty="0" smtClean="0"/>
              <a:t>fechas previstas de pago </a:t>
            </a:r>
            <a:r>
              <a:rPr lang="es-ES" dirty="0"/>
              <a:t>e importe).</a:t>
            </a:r>
          </a:p>
        </p:txBody>
      </p:sp>
      <p:sp>
        <p:nvSpPr>
          <p:cNvPr id="12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303856" y="1395425"/>
            <a:ext cx="349540" cy="281716"/>
          </a:xfrm>
        </p:spPr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3" name="1 Marcador de texto"/>
          <p:cNvSpPr>
            <a:spLocks noGrp="1"/>
          </p:cNvSpPr>
          <p:nvPr>
            <p:ph type="body" sz="quarter" idx="16"/>
          </p:nvPr>
        </p:nvSpPr>
        <p:spPr>
          <a:xfrm>
            <a:off x="4540584" y="1419427"/>
            <a:ext cx="349540" cy="281716"/>
          </a:xfrm>
        </p:spPr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947619" y="3992746"/>
            <a:ext cx="57606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1647052" y="4200554"/>
            <a:ext cx="57606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/>
          <p:cNvGrpSpPr/>
          <p:nvPr/>
        </p:nvGrpSpPr>
        <p:grpSpPr>
          <a:xfrm>
            <a:off x="819681" y="2869859"/>
            <a:ext cx="3915750" cy="1708038"/>
            <a:chOff x="819681" y="2869859"/>
            <a:chExt cx="3915750" cy="170803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681" y="2869859"/>
              <a:ext cx="3915750" cy="1708038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1653016" y="4299942"/>
              <a:ext cx="620692" cy="99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106" y="2294350"/>
            <a:ext cx="3925114" cy="24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497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ntserrat">
      <a:majorFont>
        <a:latin typeface="Montserrat Semi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A1598943BCFB409F7228343B23971B" ma:contentTypeVersion="13" ma:contentTypeDescription="Crear nuevo documento." ma:contentTypeScope="" ma:versionID="3c4fdb03aaf30e8daee33a359778b316">
  <xsd:schema xmlns:xsd="http://www.w3.org/2001/XMLSchema" xmlns:xs="http://www.w3.org/2001/XMLSchema" xmlns:p="http://schemas.microsoft.com/office/2006/metadata/properties" xmlns:ns1="http://schemas.microsoft.com/sharepoint/v3" xmlns:ns2="d2624b81-7577-465c-bcec-198eeb75858d" targetNamespace="http://schemas.microsoft.com/office/2006/metadata/properties" ma:root="true" ma:fieldsID="d9df251e06f8d3555ef9f94eee35a62d" ns1:_="" ns2:_="">
    <xsd:import namespace="http://schemas.microsoft.com/sharepoint/v3"/>
    <xsd:import namespace="d2624b81-7577-465c-bcec-198eeb7585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24b81-7577-465c-bcec-198eeb7585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f929c8c-d1e6-42eb-943b-5678d94fd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BEF4B8-D8A9-4C6D-97AE-DFEA4CCA6A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56AE04-2F8B-4993-B965-3D1E5FB483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624b81-7577-465c-bcec-198eeb7585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2165</Words>
  <Application>Microsoft Office PowerPoint</Application>
  <PresentationFormat>Presentación en pantalla (16:9)</PresentationFormat>
  <Paragraphs>132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Remesas de importación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Rural Servicios Informáticos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U028639</dc:creator>
  <cp:lastModifiedBy>U021094</cp:lastModifiedBy>
  <cp:revision>215</cp:revision>
  <dcterms:created xsi:type="dcterms:W3CDTF">2023-05-26T09:08:59Z</dcterms:created>
  <dcterms:modified xsi:type="dcterms:W3CDTF">2024-05-14T09:22:15Z</dcterms:modified>
</cp:coreProperties>
</file>